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57" r:id="rId4"/>
    <p:sldId id="258" r:id="rId5"/>
    <p:sldId id="259" r:id="rId6"/>
    <p:sldId id="261" r:id="rId7"/>
    <p:sldId id="262" r:id="rId8"/>
    <p:sldId id="263" r:id="rId9"/>
    <p:sldId id="264" r:id="rId10"/>
    <p:sldId id="287" r:id="rId11"/>
    <p:sldId id="265" r:id="rId12"/>
    <p:sldId id="266" r:id="rId13"/>
    <p:sldId id="267" r:id="rId14"/>
    <p:sldId id="268" r:id="rId15"/>
    <p:sldId id="269" r:id="rId16"/>
    <p:sldId id="270" r:id="rId17"/>
    <p:sldId id="271" r:id="rId18"/>
    <p:sldId id="275" r:id="rId19"/>
    <p:sldId id="272" r:id="rId20"/>
    <p:sldId id="273" r:id="rId21"/>
    <p:sldId id="274" r:id="rId22"/>
    <p:sldId id="276" r:id="rId23"/>
    <p:sldId id="277" r:id="rId24"/>
    <p:sldId id="278" r:id="rId25"/>
    <p:sldId id="279" r:id="rId26"/>
    <p:sldId id="280" r:id="rId27"/>
    <p:sldId id="281" r:id="rId28"/>
    <p:sldId id="282" r:id="rId29"/>
    <p:sldId id="283" r:id="rId30"/>
    <p:sldId id="284" r:id="rId31"/>
    <p:sldId id="285" r:id="rId32"/>
    <p:sldId id="286" r:id="rId33"/>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29"/>
  </p:normalViewPr>
  <p:slideViewPr>
    <p:cSldViewPr snapToGrid="0" snapToObjects="1">
      <p:cViewPr varScale="1">
        <p:scale>
          <a:sx n="111" d="100"/>
          <a:sy n="111" d="100"/>
        </p:scale>
        <p:origin x="240"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B776C1-9876-7F4F-87AC-D08D8FC23F3D}" type="doc">
      <dgm:prSet loTypeId="urn:microsoft.com/office/officeart/2005/8/layout/hChevron3" loCatId="" qsTypeId="urn:microsoft.com/office/officeart/2005/8/quickstyle/simple1" qsCatId="simple" csTypeId="urn:microsoft.com/office/officeart/2005/8/colors/colorful4" csCatId="colorful" phldr="1"/>
      <dgm:spPr/>
    </dgm:pt>
    <dgm:pt modelId="{7EF2EE08-D916-364B-B5A0-A68CBE6E751E}">
      <dgm:prSet phldrT="[Text]"/>
      <dgm:spPr/>
      <dgm:t>
        <a:bodyPr/>
        <a:lstStyle/>
        <a:p>
          <a:r>
            <a:rPr lang="en-US" dirty="0"/>
            <a:t>Open coding</a:t>
          </a:r>
        </a:p>
      </dgm:t>
    </dgm:pt>
    <dgm:pt modelId="{9FD255C6-403F-864C-8653-E6D420D41B60}" type="parTrans" cxnId="{2D4A3FCC-AA53-7844-8771-3F47487C4D40}">
      <dgm:prSet/>
      <dgm:spPr/>
      <dgm:t>
        <a:bodyPr/>
        <a:lstStyle/>
        <a:p>
          <a:endParaRPr lang="en-US"/>
        </a:p>
      </dgm:t>
    </dgm:pt>
    <dgm:pt modelId="{DE4A8060-B682-8740-B1AC-73995F38BD75}" type="sibTrans" cxnId="{2D4A3FCC-AA53-7844-8771-3F47487C4D40}">
      <dgm:prSet/>
      <dgm:spPr/>
      <dgm:t>
        <a:bodyPr/>
        <a:lstStyle/>
        <a:p>
          <a:endParaRPr lang="en-US"/>
        </a:p>
      </dgm:t>
    </dgm:pt>
    <dgm:pt modelId="{96951D56-9141-924A-9CF1-44B9B4C5226F}">
      <dgm:prSet phldrT="[Text]"/>
      <dgm:spPr/>
      <dgm:t>
        <a:bodyPr/>
        <a:lstStyle/>
        <a:p>
          <a:r>
            <a:rPr lang="en-US" dirty="0"/>
            <a:t>Axial coding</a:t>
          </a:r>
        </a:p>
      </dgm:t>
    </dgm:pt>
    <dgm:pt modelId="{4B49E7B8-0D44-6C42-9421-485768F63FD6}" type="parTrans" cxnId="{191E5C30-0E91-C44A-B25A-2ACE97CC70D1}">
      <dgm:prSet/>
      <dgm:spPr/>
      <dgm:t>
        <a:bodyPr/>
        <a:lstStyle/>
        <a:p>
          <a:endParaRPr lang="en-US"/>
        </a:p>
      </dgm:t>
    </dgm:pt>
    <dgm:pt modelId="{2E4ED29F-0EED-B84A-9C08-30496263EC40}" type="sibTrans" cxnId="{191E5C30-0E91-C44A-B25A-2ACE97CC70D1}">
      <dgm:prSet/>
      <dgm:spPr/>
      <dgm:t>
        <a:bodyPr/>
        <a:lstStyle/>
        <a:p>
          <a:endParaRPr lang="en-US"/>
        </a:p>
      </dgm:t>
    </dgm:pt>
    <dgm:pt modelId="{C54E9197-502C-B642-970D-09061833139B}">
      <dgm:prSet phldrT="[Text]"/>
      <dgm:spPr/>
      <dgm:t>
        <a:bodyPr/>
        <a:lstStyle/>
        <a:p>
          <a:r>
            <a:rPr lang="en-US" dirty="0"/>
            <a:t>Theory development</a:t>
          </a:r>
        </a:p>
      </dgm:t>
    </dgm:pt>
    <dgm:pt modelId="{6D8BA49F-B7B3-6D4B-B27D-BD242A00A386}" type="parTrans" cxnId="{F49A6F28-1C01-B248-A49C-B336B9D95478}">
      <dgm:prSet/>
      <dgm:spPr/>
      <dgm:t>
        <a:bodyPr/>
        <a:lstStyle/>
        <a:p>
          <a:endParaRPr lang="en-US"/>
        </a:p>
      </dgm:t>
    </dgm:pt>
    <dgm:pt modelId="{5F651F97-AFEC-574C-B0CA-7B41B230F8AD}" type="sibTrans" cxnId="{F49A6F28-1C01-B248-A49C-B336B9D95478}">
      <dgm:prSet/>
      <dgm:spPr/>
      <dgm:t>
        <a:bodyPr/>
        <a:lstStyle/>
        <a:p>
          <a:endParaRPr lang="en-US"/>
        </a:p>
      </dgm:t>
    </dgm:pt>
    <dgm:pt modelId="{8B9DD72C-83A7-5243-B25B-465EAFB42D51}">
      <dgm:prSet phldrT="[Text]"/>
      <dgm:spPr/>
      <dgm:t>
        <a:bodyPr/>
        <a:lstStyle/>
        <a:p>
          <a:r>
            <a:rPr lang="en-US" dirty="0"/>
            <a:t>Detailed coding</a:t>
          </a:r>
        </a:p>
      </dgm:t>
    </dgm:pt>
    <dgm:pt modelId="{85CF86D6-A3E8-BB40-BD94-B5D1E4F286A5}" type="parTrans" cxnId="{9CFB0E8E-E960-9A4F-9DD2-B4217EBC381A}">
      <dgm:prSet/>
      <dgm:spPr/>
      <dgm:t>
        <a:bodyPr/>
        <a:lstStyle/>
        <a:p>
          <a:endParaRPr lang="en-US"/>
        </a:p>
      </dgm:t>
    </dgm:pt>
    <dgm:pt modelId="{FBF5FAAB-F958-FE49-99AC-41FAD86190A6}" type="sibTrans" cxnId="{9CFB0E8E-E960-9A4F-9DD2-B4217EBC381A}">
      <dgm:prSet/>
      <dgm:spPr/>
      <dgm:t>
        <a:bodyPr/>
        <a:lstStyle/>
        <a:p>
          <a:endParaRPr lang="en-US"/>
        </a:p>
      </dgm:t>
    </dgm:pt>
    <dgm:pt modelId="{2A5EA6BD-119D-1245-89E1-F8ED98A8AD2A}" type="pres">
      <dgm:prSet presAssocID="{4BB776C1-9876-7F4F-87AC-D08D8FC23F3D}" presName="Name0" presStyleCnt="0">
        <dgm:presLayoutVars>
          <dgm:dir/>
          <dgm:resizeHandles val="exact"/>
        </dgm:presLayoutVars>
      </dgm:prSet>
      <dgm:spPr/>
    </dgm:pt>
    <dgm:pt modelId="{86516CCA-1034-C34F-A0ED-1AE294F4755F}" type="pres">
      <dgm:prSet presAssocID="{7EF2EE08-D916-364B-B5A0-A68CBE6E751E}" presName="parTxOnly" presStyleLbl="node1" presStyleIdx="0" presStyleCnt="4">
        <dgm:presLayoutVars>
          <dgm:bulletEnabled val="1"/>
        </dgm:presLayoutVars>
      </dgm:prSet>
      <dgm:spPr/>
    </dgm:pt>
    <dgm:pt modelId="{C53D52BB-8253-374F-B9DE-82630B5B95AF}" type="pres">
      <dgm:prSet presAssocID="{DE4A8060-B682-8740-B1AC-73995F38BD75}" presName="parSpace" presStyleCnt="0"/>
      <dgm:spPr/>
    </dgm:pt>
    <dgm:pt modelId="{AC2E5A5B-3758-7A4A-84C8-8F1ED3F49D9E}" type="pres">
      <dgm:prSet presAssocID="{8B9DD72C-83A7-5243-B25B-465EAFB42D51}" presName="parTxOnly" presStyleLbl="node1" presStyleIdx="1" presStyleCnt="4">
        <dgm:presLayoutVars>
          <dgm:bulletEnabled val="1"/>
        </dgm:presLayoutVars>
      </dgm:prSet>
      <dgm:spPr/>
    </dgm:pt>
    <dgm:pt modelId="{3509E7F8-DF49-4E4F-B24F-E1023E5EBDDC}" type="pres">
      <dgm:prSet presAssocID="{FBF5FAAB-F958-FE49-99AC-41FAD86190A6}" presName="parSpace" presStyleCnt="0"/>
      <dgm:spPr/>
    </dgm:pt>
    <dgm:pt modelId="{D6453D02-C8C8-2247-A11A-263A3A3F584F}" type="pres">
      <dgm:prSet presAssocID="{96951D56-9141-924A-9CF1-44B9B4C5226F}" presName="parTxOnly" presStyleLbl="node1" presStyleIdx="2" presStyleCnt="4">
        <dgm:presLayoutVars>
          <dgm:bulletEnabled val="1"/>
        </dgm:presLayoutVars>
      </dgm:prSet>
      <dgm:spPr/>
    </dgm:pt>
    <dgm:pt modelId="{EBFC8E33-957A-5544-AF69-1919DC928CA8}" type="pres">
      <dgm:prSet presAssocID="{2E4ED29F-0EED-B84A-9C08-30496263EC40}" presName="parSpace" presStyleCnt="0"/>
      <dgm:spPr/>
    </dgm:pt>
    <dgm:pt modelId="{035D21F5-21BB-FD43-BCAD-05BBA9A6DE85}" type="pres">
      <dgm:prSet presAssocID="{C54E9197-502C-B642-970D-09061833139B}" presName="parTxOnly" presStyleLbl="node1" presStyleIdx="3" presStyleCnt="4">
        <dgm:presLayoutVars>
          <dgm:bulletEnabled val="1"/>
        </dgm:presLayoutVars>
      </dgm:prSet>
      <dgm:spPr/>
    </dgm:pt>
  </dgm:ptLst>
  <dgm:cxnLst>
    <dgm:cxn modelId="{C603B623-4FED-D54B-AD37-569B57F510A7}" type="presOf" srcId="{C54E9197-502C-B642-970D-09061833139B}" destId="{035D21F5-21BB-FD43-BCAD-05BBA9A6DE85}" srcOrd="0" destOrd="0" presId="urn:microsoft.com/office/officeart/2005/8/layout/hChevron3"/>
    <dgm:cxn modelId="{F49A6F28-1C01-B248-A49C-B336B9D95478}" srcId="{4BB776C1-9876-7F4F-87AC-D08D8FC23F3D}" destId="{C54E9197-502C-B642-970D-09061833139B}" srcOrd="3" destOrd="0" parTransId="{6D8BA49F-B7B3-6D4B-B27D-BD242A00A386}" sibTransId="{5F651F97-AFEC-574C-B0CA-7B41B230F8AD}"/>
    <dgm:cxn modelId="{191E5C30-0E91-C44A-B25A-2ACE97CC70D1}" srcId="{4BB776C1-9876-7F4F-87AC-D08D8FC23F3D}" destId="{96951D56-9141-924A-9CF1-44B9B4C5226F}" srcOrd="2" destOrd="0" parTransId="{4B49E7B8-0D44-6C42-9421-485768F63FD6}" sibTransId="{2E4ED29F-0EED-B84A-9C08-30496263EC40}"/>
    <dgm:cxn modelId="{B2A6ED39-8CFE-C648-A805-C5BB0FD32CEF}" type="presOf" srcId="{4BB776C1-9876-7F4F-87AC-D08D8FC23F3D}" destId="{2A5EA6BD-119D-1245-89E1-F8ED98A8AD2A}" srcOrd="0" destOrd="0" presId="urn:microsoft.com/office/officeart/2005/8/layout/hChevron3"/>
    <dgm:cxn modelId="{E3D67973-07E8-C344-B3F9-FDD0FA333458}" type="presOf" srcId="{7EF2EE08-D916-364B-B5A0-A68CBE6E751E}" destId="{86516CCA-1034-C34F-A0ED-1AE294F4755F}" srcOrd="0" destOrd="0" presId="urn:microsoft.com/office/officeart/2005/8/layout/hChevron3"/>
    <dgm:cxn modelId="{9CFB0E8E-E960-9A4F-9DD2-B4217EBC381A}" srcId="{4BB776C1-9876-7F4F-87AC-D08D8FC23F3D}" destId="{8B9DD72C-83A7-5243-B25B-465EAFB42D51}" srcOrd="1" destOrd="0" parTransId="{85CF86D6-A3E8-BB40-BD94-B5D1E4F286A5}" sibTransId="{FBF5FAAB-F958-FE49-99AC-41FAD86190A6}"/>
    <dgm:cxn modelId="{869F79B9-191D-0A40-93BC-DEDE5C52CE79}" type="presOf" srcId="{8B9DD72C-83A7-5243-B25B-465EAFB42D51}" destId="{AC2E5A5B-3758-7A4A-84C8-8F1ED3F49D9E}" srcOrd="0" destOrd="0" presId="urn:microsoft.com/office/officeart/2005/8/layout/hChevron3"/>
    <dgm:cxn modelId="{2D4A3FCC-AA53-7844-8771-3F47487C4D40}" srcId="{4BB776C1-9876-7F4F-87AC-D08D8FC23F3D}" destId="{7EF2EE08-D916-364B-B5A0-A68CBE6E751E}" srcOrd="0" destOrd="0" parTransId="{9FD255C6-403F-864C-8653-E6D420D41B60}" sibTransId="{DE4A8060-B682-8740-B1AC-73995F38BD75}"/>
    <dgm:cxn modelId="{C7BA47D1-9100-CF44-B2E3-A4DB068E7DED}" type="presOf" srcId="{96951D56-9141-924A-9CF1-44B9B4C5226F}" destId="{D6453D02-C8C8-2247-A11A-263A3A3F584F}" srcOrd="0" destOrd="0" presId="urn:microsoft.com/office/officeart/2005/8/layout/hChevron3"/>
    <dgm:cxn modelId="{BCF427D4-9493-074B-8B20-15C96B0A2ED9}" type="presParOf" srcId="{2A5EA6BD-119D-1245-89E1-F8ED98A8AD2A}" destId="{86516CCA-1034-C34F-A0ED-1AE294F4755F}" srcOrd="0" destOrd="0" presId="urn:microsoft.com/office/officeart/2005/8/layout/hChevron3"/>
    <dgm:cxn modelId="{CE8D0F62-E163-9346-B5A1-9852A823EAD8}" type="presParOf" srcId="{2A5EA6BD-119D-1245-89E1-F8ED98A8AD2A}" destId="{C53D52BB-8253-374F-B9DE-82630B5B95AF}" srcOrd="1" destOrd="0" presId="urn:microsoft.com/office/officeart/2005/8/layout/hChevron3"/>
    <dgm:cxn modelId="{535F29B1-FE63-8A45-B458-7C9459F41F0C}" type="presParOf" srcId="{2A5EA6BD-119D-1245-89E1-F8ED98A8AD2A}" destId="{AC2E5A5B-3758-7A4A-84C8-8F1ED3F49D9E}" srcOrd="2" destOrd="0" presId="urn:microsoft.com/office/officeart/2005/8/layout/hChevron3"/>
    <dgm:cxn modelId="{46E5DC48-25BD-DC4A-B283-6EDF84162075}" type="presParOf" srcId="{2A5EA6BD-119D-1245-89E1-F8ED98A8AD2A}" destId="{3509E7F8-DF49-4E4F-B24F-E1023E5EBDDC}" srcOrd="3" destOrd="0" presId="urn:microsoft.com/office/officeart/2005/8/layout/hChevron3"/>
    <dgm:cxn modelId="{A9A0F51E-9950-B644-ACD3-8BC2675F6B01}" type="presParOf" srcId="{2A5EA6BD-119D-1245-89E1-F8ED98A8AD2A}" destId="{D6453D02-C8C8-2247-A11A-263A3A3F584F}" srcOrd="4" destOrd="0" presId="urn:microsoft.com/office/officeart/2005/8/layout/hChevron3"/>
    <dgm:cxn modelId="{D8F33202-0A2D-5847-BA1F-5C039E6B6945}" type="presParOf" srcId="{2A5EA6BD-119D-1245-89E1-F8ED98A8AD2A}" destId="{EBFC8E33-957A-5544-AF69-1919DC928CA8}" srcOrd="5" destOrd="0" presId="urn:microsoft.com/office/officeart/2005/8/layout/hChevron3"/>
    <dgm:cxn modelId="{4025E3F2-29B9-0546-B80C-EFD87DCD887C}" type="presParOf" srcId="{2A5EA6BD-119D-1245-89E1-F8ED98A8AD2A}" destId="{035D21F5-21BB-FD43-BCAD-05BBA9A6DE85}" srcOrd="6"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424BF51-0E66-DF4D-A552-56A522D1CC9C}" type="doc">
      <dgm:prSet loTypeId="urn:microsoft.com/office/officeart/2005/8/layout/hChevron3" loCatId="" qsTypeId="urn:microsoft.com/office/officeart/2005/8/quickstyle/simple1" qsCatId="simple" csTypeId="urn:microsoft.com/office/officeart/2005/8/colors/colorful1" csCatId="colorful" phldr="1"/>
      <dgm:spPr/>
    </dgm:pt>
    <dgm:pt modelId="{926B87A5-71E9-DA46-8D34-4BECAA119DC5}">
      <dgm:prSet phldrT="[Text]"/>
      <dgm:spPr/>
      <dgm:t>
        <a:bodyPr/>
        <a:lstStyle/>
        <a:p>
          <a:r>
            <a:rPr lang="en-US" dirty="0"/>
            <a:t>Clean data</a:t>
          </a:r>
        </a:p>
      </dgm:t>
    </dgm:pt>
    <dgm:pt modelId="{CA770374-39A5-4C44-A388-38D7BAEFD54C}" type="parTrans" cxnId="{B8725BEF-A6A9-4349-A65D-D526F92183F4}">
      <dgm:prSet/>
      <dgm:spPr/>
      <dgm:t>
        <a:bodyPr/>
        <a:lstStyle/>
        <a:p>
          <a:endParaRPr lang="en-US"/>
        </a:p>
      </dgm:t>
    </dgm:pt>
    <dgm:pt modelId="{14E5B09C-78BB-4B43-97AF-BE6CDDA3BD2B}" type="sibTrans" cxnId="{B8725BEF-A6A9-4349-A65D-D526F92183F4}">
      <dgm:prSet/>
      <dgm:spPr/>
      <dgm:t>
        <a:bodyPr/>
        <a:lstStyle/>
        <a:p>
          <a:endParaRPr lang="en-US"/>
        </a:p>
      </dgm:t>
    </dgm:pt>
    <dgm:pt modelId="{5661919C-9034-BF43-A619-1B04BECCFA1A}">
      <dgm:prSet phldrT="[Text]"/>
      <dgm:spPr/>
      <dgm:t>
        <a:bodyPr/>
        <a:lstStyle/>
        <a:p>
          <a:r>
            <a:rPr lang="en-US" dirty="0"/>
            <a:t>Preprocess data</a:t>
          </a:r>
        </a:p>
      </dgm:t>
    </dgm:pt>
    <dgm:pt modelId="{06E2CF31-B672-2F4F-8B57-3955A42F094A}" type="parTrans" cxnId="{7671123C-F458-2542-B791-2866A029C884}">
      <dgm:prSet/>
      <dgm:spPr/>
      <dgm:t>
        <a:bodyPr/>
        <a:lstStyle/>
        <a:p>
          <a:endParaRPr lang="en-US"/>
        </a:p>
      </dgm:t>
    </dgm:pt>
    <dgm:pt modelId="{7ED10FA8-6559-9842-A17A-EB49752BB68F}" type="sibTrans" cxnId="{7671123C-F458-2542-B791-2866A029C884}">
      <dgm:prSet/>
      <dgm:spPr/>
      <dgm:t>
        <a:bodyPr/>
        <a:lstStyle/>
        <a:p>
          <a:endParaRPr lang="en-US"/>
        </a:p>
      </dgm:t>
    </dgm:pt>
    <dgm:pt modelId="{9553A21F-78CB-9B45-A46B-DD046AB1E411}">
      <dgm:prSet phldrT="[Text]"/>
      <dgm:spPr/>
      <dgm:t>
        <a:bodyPr/>
        <a:lstStyle/>
        <a:p>
          <a:r>
            <a:rPr lang="en-US" dirty="0"/>
            <a:t>Run your analysis</a:t>
          </a:r>
        </a:p>
      </dgm:t>
    </dgm:pt>
    <dgm:pt modelId="{4BDFAC91-9F8C-6B46-BF3F-265E0D151FB9}" type="parTrans" cxnId="{440E09E9-1554-9043-A0C3-EC52E30F2310}">
      <dgm:prSet/>
      <dgm:spPr/>
      <dgm:t>
        <a:bodyPr/>
        <a:lstStyle/>
        <a:p>
          <a:endParaRPr lang="en-US"/>
        </a:p>
      </dgm:t>
    </dgm:pt>
    <dgm:pt modelId="{56909A7E-0648-5444-B420-BB25EF20B1E8}" type="sibTrans" cxnId="{440E09E9-1554-9043-A0C3-EC52E30F2310}">
      <dgm:prSet/>
      <dgm:spPr/>
      <dgm:t>
        <a:bodyPr/>
        <a:lstStyle/>
        <a:p>
          <a:endParaRPr lang="en-US"/>
        </a:p>
      </dgm:t>
    </dgm:pt>
    <dgm:pt modelId="{67A39A19-C6FB-0849-A946-F9A1BCD5B623}" type="pres">
      <dgm:prSet presAssocID="{1424BF51-0E66-DF4D-A552-56A522D1CC9C}" presName="Name0" presStyleCnt="0">
        <dgm:presLayoutVars>
          <dgm:dir/>
          <dgm:resizeHandles val="exact"/>
        </dgm:presLayoutVars>
      </dgm:prSet>
      <dgm:spPr/>
    </dgm:pt>
    <dgm:pt modelId="{207BE0B2-AA9B-E340-842C-92031B3FCF15}" type="pres">
      <dgm:prSet presAssocID="{926B87A5-71E9-DA46-8D34-4BECAA119DC5}" presName="parTxOnly" presStyleLbl="node1" presStyleIdx="0" presStyleCnt="3">
        <dgm:presLayoutVars>
          <dgm:bulletEnabled val="1"/>
        </dgm:presLayoutVars>
      </dgm:prSet>
      <dgm:spPr/>
    </dgm:pt>
    <dgm:pt modelId="{4AD92F8A-65A0-2844-B10A-61E955188CBE}" type="pres">
      <dgm:prSet presAssocID="{14E5B09C-78BB-4B43-97AF-BE6CDDA3BD2B}" presName="parSpace" presStyleCnt="0"/>
      <dgm:spPr/>
    </dgm:pt>
    <dgm:pt modelId="{A2D0D4D0-EDB6-F545-ACA4-D11C74FB5578}" type="pres">
      <dgm:prSet presAssocID="{5661919C-9034-BF43-A619-1B04BECCFA1A}" presName="parTxOnly" presStyleLbl="node1" presStyleIdx="1" presStyleCnt="3">
        <dgm:presLayoutVars>
          <dgm:bulletEnabled val="1"/>
        </dgm:presLayoutVars>
      </dgm:prSet>
      <dgm:spPr/>
    </dgm:pt>
    <dgm:pt modelId="{D2F763BB-21EA-1840-B309-4B5FBBB392C3}" type="pres">
      <dgm:prSet presAssocID="{7ED10FA8-6559-9842-A17A-EB49752BB68F}" presName="parSpace" presStyleCnt="0"/>
      <dgm:spPr/>
    </dgm:pt>
    <dgm:pt modelId="{A4726A20-703D-544A-94AF-61C4CC834BC1}" type="pres">
      <dgm:prSet presAssocID="{9553A21F-78CB-9B45-A46B-DD046AB1E411}" presName="parTxOnly" presStyleLbl="node1" presStyleIdx="2" presStyleCnt="3">
        <dgm:presLayoutVars>
          <dgm:bulletEnabled val="1"/>
        </dgm:presLayoutVars>
      </dgm:prSet>
      <dgm:spPr/>
    </dgm:pt>
  </dgm:ptLst>
  <dgm:cxnLst>
    <dgm:cxn modelId="{7671123C-F458-2542-B791-2866A029C884}" srcId="{1424BF51-0E66-DF4D-A552-56A522D1CC9C}" destId="{5661919C-9034-BF43-A619-1B04BECCFA1A}" srcOrd="1" destOrd="0" parTransId="{06E2CF31-B672-2F4F-8B57-3955A42F094A}" sibTransId="{7ED10FA8-6559-9842-A17A-EB49752BB68F}"/>
    <dgm:cxn modelId="{45582641-BC94-0A4E-B97C-8943F13ACCA6}" type="presOf" srcId="{926B87A5-71E9-DA46-8D34-4BECAA119DC5}" destId="{207BE0B2-AA9B-E340-842C-92031B3FCF15}" srcOrd="0" destOrd="0" presId="urn:microsoft.com/office/officeart/2005/8/layout/hChevron3"/>
    <dgm:cxn modelId="{1C23146A-1FF9-CE49-BE55-611AC3937EA6}" type="presOf" srcId="{9553A21F-78CB-9B45-A46B-DD046AB1E411}" destId="{A4726A20-703D-544A-94AF-61C4CC834BC1}" srcOrd="0" destOrd="0" presId="urn:microsoft.com/office/officeart/2005/8/layout/hChevron3"/>
    <dgm:cxn modelId="{57DF1378-38EB-AC40-B199-74534DCA5A8D}" type="presOf" srcId="{5661919C-9034-BF43-A619-1B04BECCFA1A}" destId="{A2D0D4D0-EDB6-F545-ACA4-D11C74FB5578}" srcOrd="0" destOrd="0" presId="urn:microsoft.com/office/officeart/2005/8/layout/hChevron3"/>
    <dgm:cxn modelId="{C154C49C-C624-0546-BCB1-BE340534A169}" type="presOf" srcId="{1424BF51-0E66-DF4D-A552-56A522D1CC9C}" destId="{67A39A19-C6FB-0849-A946-F9A1BCD5B623}" srcOrd="0" destOrd="0" presId="urn:microsoft.com/office/officeart/2005/8/layout/hChevron3"/>
    <dgm:cxn modelId="{440E09E9-1554-9043-A0C3-EC52E30F2310}" srcId="{1424BF51-0E66-DF4D-A552-56A522D1CC9C}" destId="{9553A21F-78CB-9B45-A46B-DD046AB1E411}" srcOrd="2" destOrd="0" parTransId="{4BDFAC91-9F8C-6B46-BF3F-265E0D151FB9}" sibTransId="{56909A7E-0648-5444-B420-BB25EF20B1E8}"/>
    <dgm:cxn modelId="{B8725BEF-A6A9-4349-A65D-D526F92183F4}" srcId="{1424BF51-0E66-DF4D-A552-56A522D1CC9C}" destId="{926B87A5-71E9-DA46-8D34-4BECAA119DC5}" srcOrd="0" destOrd="0" parTransId="{CA770374-39A5-4C44-A388-38D7BAEFD54C}" sibTransId="{14E5B09C-78BB-4B43-97AF-BE6CDDA3BD2B}"/>
    <dgm:cxn modelId="{A061DB00-DEC0-284C-86F6-69508FFD84CF}" type="presParOf" srcId="{67A39A19-C6FB-0849-A946-F9A1BCD5B623}" destId="{207BE0B2-AA9B-E340-842C-92031B3FCF15}" srcOrd="0" destOrd="0" presId="urn:microsoft.com/office/officeart/2005/8/layout/hChevron3"/>
    <dgm:cxn modelId="{B00F7D6A-6BBC-C540-8958-33F506E8BF83}" type="presParOf" srcId="{67A39A19-C6FB-0849-A946-F9A1BCD5B623}" destId="{4AD92F8A-65A0-2844-B10A-61E955188CBE}" srcOrd="1" destOrd="0" presId="urn:microsoft.com/office/officeart/2005/8/layout/hChevron3"/>
    <dgm:cxn modelId="{D39CF2EF-2D1C-614E-8FE2-A08C35169DD8}" type="presParOf" srcId="{67A39A19-C6FB-0849-A946-F9A1BCD5B623}" destId="{A2D0D4D0-EDB6-F545-ACA4-D11C74FB5578}" srcOrd="2" destOrd="0" presId="urn:microsoft.com/office/officeart/2005/8/layout/hChevron3"/>
    <dgm:cxn modelId="{02759631-3115-9A42-9D45-D4F9D591617D}" type="presParOf" srcId="{67A39A19-C6FB-0849-A946-F9A1BCD5B623}" destId="{D2F763BB-21EA-1840-B309-4B5FBBB392C3}" srcOrd="3" destOrd="0" presId="urn:microsoft.com/office/officeart/2005/8/layout/hChevron3"/>
    <dgm:cxn modelId="{4EF2A5F7-07FE-0C48-9654-FADB8F42B3F2}" type="presParOf" srcId="{67A39A19-C6FB-0849-A946-F9A1BCD5B623}" destId="{A4726A20-703D-544A-94AF-61C4CC834BC1}" srcOrd="4"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6CCA-1034-C34F-A0ED-1AE294F4755F}">
      <dsp:nvSpPr>
        <dsp:cNvPr id="0" name=""/>
        <dsp:cNvSpPr/>
      </dsp:nvSpPr>
      <dsp:spPr>
        <a:xfrm>
          <a:off x="3324" y="1089461"/>
          <a:ext cx="3335745" cy="1334298"/>
        </a:xfrm>
        <a:prstGeom prst="homePlat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Open coding</a:t>
          </a:r>
        </a:p>
      </dsp:txBody>
      <dsp:txXfrm>
        <a:off x="3324" y="1089461"/>
        <a:ext cx="3002171" cy="1334298"/>
      </dsp:txXfrm>
    </dsp:sp>
    <dsp:sp modelId="{AC2E5A5B-3758-7A4A-84C8-8F1ED3F49D9E}">
      <dsp:nvSpPr>
        <dsp:cNvPr id="0" name=""/>
        <dsp:cNvSpPr/>
      </dsp:nvSpPr>
      <dsp:spPr>
        <a:xfrm>
          <a:off x="2671921" y="1089461"/>
          <a:ext cx="3335745" cy="1334298"/>
        </a:xfrm>
        <a:prstGeom prst="chevron">
          <a:avLst/>
        </a:prstGeom>
        <a:solidFill>
          <a:schemeClr val="accent4">
            <a:hueOff val="3266964"/>
            <a:satOff val="-13592"/>
            <a:lumOff val="320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Detailed coding</a:t>
          </a:r>
        </a:p>
      </dsp:txBody>
      <dsp:txXfrm>
        <a:off x="3339070" y="1089461"/>
        <a:ext cx="2001447" cy="1334298"/>
      </dsp:txXfrm>
    </dsp:sp>
    <dsp:sp modelId="{D6453D02-C8C8-2247-A11A-263A3A3F584F}">
      <dsp:nvSpPr>
        <dsp:cNvPr id="0" name=""/>
        <dsp:cNvSpPr/>
      </dsp:nvSpPr>
      <dsp:spPr>
        <a:xfrm>
          <a:off x="5340517" y="1089461"/>
          <a:ext cx="3335745" cy="1334298"/>
        </a:xfrm>
        <a:prstGeom prst="chevron">
          <a:avLst/>
        </a:prstGeom>
        <a:solidFill>
          <a:schemeClr val="accent4">
            <a:hueOff val="6533927"/>
            <a:satOff val="-27185"/>
            <a:lumOff val="640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Axial coding</a:t>
          </a:r>
        </a:p>
      </dsp:txBody>
      <dsp:txXfrm>
        <a:off x="6007666" y="1089461"/>
        <a:ext cx="2001447" cy="1334298"/>
      </dsp:txXfrm>
    </dsp:sp>
    <dsp:sp modelId="{035D21F5-21BB-FD43-BCAD-05BBA9A6DE85}">
      <dsp:nvSpPr>
        <dsp:cNvPr id="0" name=""/>
        <dsp:cNvSpPr/>
      </dsp:nvSpPr>
      <dsp:spPr>
        <a:xfrm>
          <a:off x="8009114" y="1089461"/>
          <a:ext cx="3335745" cy="1334298"/>
        </a:xfrm>
        <a:prstGeom prst="chevron">
          <a:avLst/>
        </a:prstGeom>
        <a:solidFill>
          <a:schemeClr val="accent4">
            <a:hueOff val="9800891"/>
            <a:satOff val="-40777"/>
            <a:lumOff val="960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8014" tIns="72009" rIns="36005" bIns="72009" numCol="1" spcCol="1270" anchor="ctr" anchorCtr="0">
          <a:noAutofit/>
        </a:bodyPr>
        <a:lstStyle/>
        <a:p>
          <a:pPr marL="0" lvl="0" indent="0" algn="ctr" defTabSz="1200150">
            <a:lnSpc>
              <a:spcPct val="90000"/>
            </a:lnSpc>
            <a:spcBef>
              <a:spcPct val="0"/>
            </a:spcBef>
            <a:spcAft>
              <a:spcPct val="35000"/>
            </a:spcAft>
            <a:buNone/>
          </a:pPr>
          <a:r>
            <a:rPr lang="en-US" sz="2700" kern="1200" dirty="0"/>
            <a:t>Theory development</a:t>
          </a:r>
        </a:p>
      </dsp:txBody>
      <dsp:txXfrm>
        <a:off x="8676263" y="1089461"/>
        <a:ext cx="2001447" cy="13342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BE0B2-AA9B-E340-842C-92031B3FCF15}">
      <dsp:nvSpPr>
        <dsp:cNvPr id="0" name=""/>
        <dsp:cNvSpPr/>
      </dsp:nvSpPr>
      <dsp:spPr>
        <a:xfrm>
          <a:off x="4331" y="774649"/>
          <a:ext cx="3787232" cy="1514893"/>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dsp:txBody>
      <dsp:txXfrm>
        <a:off x="4331" y="774649"/>
        <a:ext cx="3408509" cy="1514893"/>
      </dsp:txXfrm>
    </dsp:sp>
    <dsp:sp modelId="{A2D0D4D0-EDB6-F545-ACA4-D11C74FB5578}">
      <dsp:nvSpPr>
        <dsp:cNvPr id="0" name=""/>
        <dsp:cNvSpPr/>
      </dsp:nvSpPr>
      <dsp:spPr>
        <a:xfrm>
          <a:off x="3034117" y="774649"/>
          <a:ext cx="3787232" cy="1514893"/>
        </a:xfrm>
        <a:prstGeom prst="chevron">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dsp:txBody>
      <dsp:txXfrm>
        <a:off x="3791564" y="774649"/>
        <a:ext cx="2272339" cy="1514893"/>
      </dsp:txXfrm>
    </dsp:sp>
    <dsp:sp modelId="{A4726A20-703D-544A-94AF-61C4CC834BC1}">
      <dsp:nvSpPr>
        <dsp:cNvPr id="0" name=""/>
        <dsp:cNvSpPr/>
      </dsp:nvSpPr>
      <dsp:spPr>
        <a:xfrm>
          <a:off x="6063903" y="774649"/>
          <a:ext cx="3787232" cy="1514893"/>
        </a:xfrm>
        <a:prstGeom prst="chevron">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dsp:txBody>
      <dsp:txXfrm>
        <a:off x="6821350" y="774649"/>
        <a:ext cx="2272339" cy="1514893"/>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2.png>
</file>

<file path=ppt/media/image13.png>
</file>

<file path=ppt/media/image14.png>
</file>

<file path=ppt/media/image2.png>
</file>

<file path=ppt/media/image3.png>
</file>

<file path=ppt/media/image4.tiff>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B6781-1558-A94C-A102-51894DC8ED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BB5C67D-C668-7B41-AA82-DA55AF6F2E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2DD631-7D41-6D4A-BC20-B138438D1345}"/>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8DF8E1B9-B07F-7F4D-9198-5A720871AD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F3BAD9-FBD8-674A-96E7-B1D7D14DD471}"/>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714737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5B8D9-090B-214C-B67C-A8C0C62D4B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F1B83B-0581-C547-A251-D75B4F1B79E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800C03-8046-AF40-BF13-3CAC7229C7E1}"/>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7F0DAEBD-DA08-A341-B07A-A2128CE1E6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976A31-D847-8A43-BE30-145F7362A158}"/>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3709761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D05903-514E-6449-A210-BD3C0A504C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F63AEDC-9228-7747-9F81-2A0DEBF8861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D49F91-3453-6542-9457-EEBDCFB47D4D}"/>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CE397E4F-3C7F-9347-902F-A2B490706E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F89C2-B7CC-844D-810E-144D3E6790BE}"/>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590553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85D01-DA2C-9045-AC25-C52575C603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7B4667-56F7-764C-9B78-E57E796CA2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F61579-9736-EB40-BB5C-B2DA42890245}"/>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70B5178C-C6D5-A64D-89A5-E86C45C79F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0970E4-8FE1-B340-AC19-0393A1E7304C}"/>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75392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85C76-4F93-EE45-B3A4-AE2194EFAB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0A0C413-0621-7248-83DA-D078B379F8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9174F1C-43C6-114C-91C5-9002A7E2FFF5}"/>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FB1E5DC3-09AD-4743-B43C-C29503F377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314BEA-A840-D04F-9495-2D17F94062DE}"/>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3007576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06A31-4903-D74F-B57D-B85FB674C1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B14F35-F3BE-1C43-BF3D-1D45582AA6D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200C255-EE6C-1947-8BDE-927292CD6E9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5C221B-C00A-EC47-822E-797A710900F1}"/>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6" name="Footer Placeholder 5">
            <a:extLst>
              <a:ext uri="{FF2B5EF4-FFF2-40B4-BE49-F238E27FC236}">
                <a16:creationId xmlns:a16="http://schemas.microsoft.com/office/drawing/2014/main" id="{DCAD1BDA-2F78-EA4D-86FF-81AA4DD202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AAAE41-AAF7-224E-A87C-0661C00BE0F0}"/>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176878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135A-4783-574A-B6B9-2D7B02DA671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D571AB-2C54-BC43-B64A-12B4F21CB9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D5D09D7-F687-CA40-A2B8-DF7DE187159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802015-3744-2245-8DAF-F799989077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8BE5D62-BB24-6442-965A-9E533E45880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DD0B41-D659-C441-99E2-B19E21816279}"/>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8" name="Footer Placeholder 7">
            <a:extLst>
              <a:ext uri="{FF2B5EF4-FFF2-40B4-BE49-F238E27FC236}">
                <a16:creationId xmlns:a16="http://schemas.microsoft.com/office/drawing/2014/main" id="{C4D1C396-A876-DE41-A375-4E232FDDC4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121E72B-C62F-024B-BC12-A45E744581FA}"/>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429462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F30E7-E74F-AC48-AC49-1297F7646CB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D23521-B8EA-EE4A-B007-B498212728DC}"/>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4" name="Footer Placeholder 3">
            <a:extLst>
              <a:ext uri="{FF2B5EF4-FFF2-40B4-BE49-F238E27FC236}">
                <a16:creationId xmlns:a16="http://schemas.microsoft.com/office/drawing/2014/main" id="{68C012FD-73E6-7C49-BFA0-C51ADE836A4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3F1AA7-3BF1-C84D-B3DD-ED9C0188CEED}"/>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992826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AB74FB-C3F8-B54C-8038-FF8F15379B57}"/>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3" name="Footer Placeholder 2">
            <a:extLst>
              <a:ext uri="{FF2B5EF4-FFF2-40B4-BE49-F238E27FC236}">
                <a16:creationId xmlns:a16="http://schemas.microsoft.com/office/drawing/2014/main" id="{F7B4D6F1-BDEF-AA49-A233-B9760194B1E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B38B80-8183-9241-99D5-1E40CC6B3E04}"/>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802310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0F2F4-12EC-1A4F-A6E1-621749D9BB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F200D5-92A0-FC47-9DF2-F2006180BE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8C47ED-FC8A-8148-81DD-F2BC189321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28B82D4-8722-FF45-A399-A75BA5CCAA62}"/>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6" name="Footer Placeholder 5">
            <a:extLst>
              <a:ext uri="{FF2B5EF4-FFF2-40B4-BE49-F238E27FC236}">
                <a16:creationId xmlns:a16="http://schemas.microsoft.com/office/drawing/2014/main" id="{31395B7F-E50D-314A-B1E9-5FBC97FD47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CF6060-73AD-2945-9948-77F05A0ADC1D}"/>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53712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7A5B2-70B3-FF47-9C5B-52808D3C9A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D1AB769-F56C-2146-B03E-33FC3C164C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613876-04D3-8A47-813F-4B628608DD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35909E7-572C-DD4D-A06B-B9217D3C3C52}"/>
              </a:ext>
            </a:extLst>
          </p:cNvPr>
          <p:cNvSpPr>
            <a:spLocks noGrp="1"/>
          </p:cNvSpPr>
          <p:nvPr>
            <p:ph type="dt" sz="half" idx="10"/>
          </p:nvPr>
        </p:nvSpPr>
        <p:spPr/>
        <p:txBody>
          <a:bodyPr/>
          <a:lstStyle/>
          <a:p>
            <a:fld id="{1B01AFB3-5B79-994A-ACCE-68EB7D576F9E}" type="datetimeFigureOut">
              <a:rPr lang="en-US" smtClean="0"/>
              <a:t>6/19/18</a:t>
            </a:fld>
            <a:endParaRPr lang="en-US"/>
          </a:p>
        </p:txBody>
      </p:sp>
      <p:sp>
        <p:nvSpPr>
          <p:cNvPr id="6" name="Footer Placeholder 5">
            <a:extLst>
              <a:ext uri="{FF2B5EF4-FFF2-40B4-BE49-F238E27FC236}">
                <a16:creationId xmlns:a16="http://schemas.microsoft.com/office/drawing/2014/main" id="{057F9F66-F5DC-004F-AFE6-40AA08DE4D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E42C15-DB94-944F-839F-878253B962F5}"/>
              </a:ext>
            </a:extLst>
          </p:cNvPr>
          <p:cNvSpPr>
            <a:spLocks noGrp="1"/>
          </p:cNvSpPr>
          <p:nvPr>
            <p:ph type="sldNum" sz="quarter" idx="12"/>
          </p:nvPr>
        </p:nvSpPr>
        <p:spPr/>
        <p:txBody>
          <a:bodyPr/>
          <a:lstStyle/>
          <a:p>
            <a:fld id="{BD0E109E-BEA9-664D-B48B-834B56AF5380}" type="slidenum">
              <a:rPr lang="en-US" smtClean="0"/>
              <a:t>‹#›</a:t>
            </a:fld>
            <a:endParaRPr lang="en-US"/>
          </a:p>
        </p:txBody>
      </p:sp>
    </p:spTree>
    <p:extLst>
      <p:ext uri="{BB962C8B-B14F-4D97-AF65-F5344CB8AC3E}">
        <p14:creationId xmlns:p14="http://schemas.microsoft.com/office/powerpoint/2010/main" val="2349927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66047E-6637-EF42-93C2-561B1B8CDD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76BB98-2893-7D4D-A3D1-89D1EFA9C6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104402-6E38-4D47-AB27-AC32173B50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01AFB3-5B79-994A-ACCE-68EB7D576F9E}" type="datetimeFigureOut">
              <a:rPr lang="en-US" smtClean="0"/>
              <a:t>6/19/18</a:t>
            </a:fld>
            <a:endParaRPr lang="en-US"/>
          </a:p>
        </p:txBody>
      </p:sp>
      <p:sp>
        <p:nvSpPr>
          <p:cNvPr id="5" name="Footer Placeholder 4">
            <a:extLst>
              <a:ext uri="{FF2B5EF4-FFF2-40B4-BE49-F238E27FC236}">
                <a16:creationId xmlns:a16="http://schemas.microsoft.com/office/drawing/2014/main" id="{4B6FE27F-C3AF-6347-A56D-FABDB5B009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E91044-AD2F-194D-B93C-641A42E59B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0E109E-BEA9-664D-B48B-834B56AF5380}" type="slidenum">
              <a:rPr lang="en-US" smtClean="0"/>
              <a:t>‹#›</a:t>
            </a:fld>
            <a:endParaRPr lang="en-US"/>
          </a:p>
        </p:txBody>
      </p:sp>
    </p:spTree>
    <p:extLst>
      <p:ext uri="{BB962C8B-B14F-4D97-AF65-F5344CB8AC3E}">
        <p14:creationId xmlns:p14="http://schemas.microsoft.com/office/powerpoint/2010/main" val="2829711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p:txBody>
          <a:bodyPr/>
          <a:lstStyle/>
          <a:p>
            <a:r>
              <a:rPr lang="en-US" dirty="0"/>
              <a:t>Qualitative data analysis</a:t>
            </a:r>
          </a:p>
        </p:txBody>
      </p:sp>
    </p:spTree>
    <p:extLst>
      <p:ext uri="{BB962C8B-B14F-4D97-AF65-F5344CB8AC3E}">
        <p14:creationId xmlns:p14="http://schemas.microsoft.com/office/powerpoint/2010/main" val="3846411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a:xfrm>
            <a:off x="1524000" y="1122363"/>
            <a:ext cx="9144000" cy="2387600"/>
          </a:xfrm>
        </p:spPr>
        <p:txBody>
          <a:bodyPr/>
          <a:lstStyle/>
          <a:p>
            <a:r>
              <a:rPr lang="en-US" dirty="0"/>
              <a:t>Qualitative data analysis</a:t>
            </a:r>
          </a:p>
        </p:txBody>
      </p:sp>
      <p:sp>
        <p:nvSpPr>
          <p:cNvPr id="3" name="TextBox 2">
            <a:extLst>
              <a:ext uri="{FF2B5EF4-FFF2-40B4-BE49-F238E27FC236}">
                <a16:creationId xmlns:a16="http://schemas.microsoft.com/office/drawing/2014/main" id="{F30E67FE-654C-B245-8D23-4982C6277488}"/>
              </a:ext>
            </a:extLst>
          </p:cNvPr>
          <p:cNvSpPr txBox="1"/>
          <p:nvPr/>
        </p:nvSpPr>
        <p:spPr>
          <a:xfrm>
            <a:off x="2358189" y="3724977"/>
            <a:ext cx="7449954" cy="369332"/>
          </a:xfrm>
          <a:prstGeom prst="rect">
            <a:avLst/>
          </a:prstGeom>
          <a:noFill/>
        </p:spPr>
        <p:txBody>
          <a:bodyPr wrap="square" rtlCol="0">
            <a:spAutoFit/>
          </a:bodyPr>
          <a:lstStyle/>
          <a:p>
            <a:r>
              <a:rPr lang="en-US" dirty="0"/>
              <a:t>with automation</a:t>
            </a:r>
          </a:p>
        </p:txBody>
      </p:sp>
    </p:spTree>
    <p:extLst>
      <p:ext uri="{BB962C8B-B14F-4D97-AF65-F5344CB8AC3E}">
        <p14:creationId xmlns:p14="http://schemas.microsoft.com/office/powerpoint/2010/main" val="1146330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extLst>
              <p:ext uri="{D42A27DB-BD31-4B8C-83A1-F6EECF244321}">
                <p14:modId xmlns:p14="http://schemas.microsoft.com/office/powerpoint/2010/main" val="1556004262"/>
              </p:ext>
            </p:extLst>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3664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extLst>
              <p:ext uri="{D42A27DB-BD31-4B8C-83A1-F6EECF244321}">
                <p14:modId xmlns:p14="http://schemas.microsoft.com/office/powerpoint/2010/main" val="1095351250"/>
              </p:ext>
            </p:extLst>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Tree>
    <p:extLst>
      <p:ext uri="{BB962C8B-B14F-4D97-AF65-F5344CB8AC3E}">
        <p14:creationId xmlns:p14="http://schemas.microsoft.com/office/powerpoint/2010/main" val="2007186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
        <p:nvSpPr>
          <p:cNvPr id="5" name="Oval Callout 4">
            <a:extLst>
              <a:ext uri="{FF2B5EF4-FFF2-40B4-BE49-F238E27FC236}">
                <a16:creationId xmlns:a16="http://schemas.microsoft.com/office/drawing/2014/main" id="{75D3A3B7-37CA-F54D-8873-688F6360AFEB}"/>
              </a:ext>
            </a:extLst>
          </p:cNvPr>
          <p:cNvSpPr/>
          <p:nvPr/>
        </p:nvSpPr>
        <p:spPr>
          <a:xfrm>
            <a:off x="4330565"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Tree>
    <p:extLst>
      <p:ext uri="{BB962C8B-B14F-4D97-AF65-F5344CB8AC3E}">
        <p14:creationId xmlns:p14="http://schemas.microsoft.com/office/powerpoint/2010/main" val="1045929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2E15-69C9-8A43-AFB9-1A6E219BF51B}"/>
              </a:ext>
            </a:extLst>
          </p:cNvPr>
          <p:cNvSpPr>
            <a:spLocks noGrp="1"/>
          </p:cNvSpPr>
          <p:nvPr>
            <p:ph type="title"/>
          </p:nvPr>
        </p:nvSpPr>
        <p:spPr/>
        <p:txBody>
          <a:bodyPr/>
          <a:lstStyle/>
          <a:p>
            <a:r>
              <a:rPr lang="en-US" dirty="0"/>
              <a:t>Computational text data analysis approaches</a:t>
            </a:r>
          </a:p>
        </p:txBody>
      </p:sp>
      <p:graphicFrame>
        <p:nvGraphicFramePr>
          <p:cNvPr id="4" name="Diagram 3">
            <a:extLst>
              <a:ext uri="{FF2B5EF4-FFF2-40B4-BE49-F238E27FC236}">
                <a16:creationId xmlns:a16="http://schemas.microsoft.com/office/drawing/2014/main" id="{B5742F4F-7C2C-BE41-853B-C1A8AB6B81CA}"/>
              </a:ext>
            </a:extLst>
          </p:cNvPr>
          <p:cNvGraphicFramePr/>
          <p:nvPr/>
        </p:nvGraphicFramePr>
        <p:xfrm>
          <a:off x="838200" y="1690688"/>
          <a:ext cx="9855467" cy="3064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Oval Callout 2">
            <a:extLst>
              <a:ext uri="{FF2B5EF4-FFF2-40B4-BE49-F238E27FC236}">
                <a16:creationId xmlns:a16="http://schemas.microsoft.com/office/drawing/2014/main" id="{DC8516DF-A8C0-9242-97CF-B2B1A1FB68E3}"/>
              </a:ext>
            </a:extLst>
          </p:cNvPr>
          <p:cNvSpPr/>
          <p:nvPr/>
        </p:nvSpPr>
        <p:spPr>
          <a:xfrm>
            <a:off x="1164656"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
        <p:nvSpPr>
          <p:cNvPr id="5" name="Oval Callout 4">
            <a:extLst>
              <a:ext uri="{FF2B5EF4-FFF2-40B4-BE49-F238E27FC236}">
                <a16:creationId xmlns:a16="http://schemas.microsoft.com/office/drawing/2014/main" id="{75D3A3B7-37CA-F54D-8873-688F6360AFEB}"/>
              </a:ext>
            </a:extLst>
          </p:cNvPr>
          <p:cNvSpPr/>
          <p:nvPr/>
        </p:nvSpPr>
        <p:spPr>
          <a:xfrm>
            <a:off x="4330565"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
        <p:nvSpPr>
          <p:cNvPr id="6" name="Oval Callout 5">
            <a:extLst>
              <a:ext uri="{FF2B5EF4-FFF2-40B4-BE49-F238E27FC236}">
                <a16:creationId xmlns:a16="http://schemas.microsoft.com/office/drawing/2014/main" id="{112C4CE3-7B2C-2248-8ED8-ACC41F8475B7}"/>
              </a:ext>
            </a:extLst>
          </p:cNvPr>
          <p:cNvSpPr/>
          <p:nvPr/>
        </p:nvSpPr>
        <p:spPr>
          <a:xfrm>
            <a:off x="7496474" y="409073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4079627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22413735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1540042"/>
          </a:xfrm>
        </p:spPr>
        <p:txBody>
          <a:bodyPr>
            <a:normAutofit/>
          </a:bodyPr>
          <a:lstStyle/>
          <a:p>
            <a:pPr marL="0" indent="0">
              <a:buNone/>
            </a:pPr>
            <a:r>
              <a:rPr lang="en-US" sz="3000" dirty="0">
                <a:latin typeface="+mj-lt"/>
              </a:rPr>
              <a:t>Computational text analysis is often </a:t>
            </a:r>
            <a:r>
              <a:rPr lang="en-US" sz="3000" b="1" dirty="0">
                <a:latin typeface="+mj-lt"/>
              </a:rPr>
              <a:t>counting words</a:t>
            </a:r>
            <a:r>
              <a:rPr lang="en-US" sz="3000" dirty="0">
                <a:latin typeface="+mj-lt"/>
              </a:rPr>
              <a:t>, in more or less fancy way.</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graphicFrame>
        <p:nvGraphicFramePr>
          <p:cNvPr id="2" name="Table 1">
            <a:extLst>
              <a:ext uri="{FF2B5EF4-FFF2-40B4-BE49-F238E27FC236}">
                <a16:creationId xmlns:a16="http://schemas.microsoft.com/office/drawing/2014/main" id="{54BAF515-A44B-3547-A17C-59657F1B1D8B}"/>
              </a:ext>
            </a:extLst>
          </p:cNvPr>
          <p:cNvGraphicFramePr>
            <a:graphicFrameLocks noGrp="1"/>
          </p:cNvGraphicFramePr>
          <p:nvPr>
            <p:extLst>
              <p:ext uri="{D42A27DB-BD31-4B8C-83A1-F6EECF244321}">
                <p14:modId xmlns:p14="http://schemas.microsoft.com/office/powerpoint/2010/main" val="2414940625"/>
              </p:ext>
            </p:extLst>
          </p:nvPr>
        </p:nvGraphicFramePr>
        <p:xfrm>
          <a:off x="5419022" y="3270360"/>
          <a:ext cx="6282090" cy="1483360"/>
        </p:xfrm>
        <a:graphic>
          <a:graphicData uri="http://schemas.openxmlformats.org/drawingml/2006/table">
            <a:tbl>
              <a:tblPr firstRow="1" bandRow="1">
                <a:tableStyleId>{5C22544A-7EE6-4342-B048-85BDC9FD1C3A}</a:tableStyleId>
              </a:tblPr>
              <a:tblGrid>
                <a:gridCol w="1256418">
                  <a:extLst>
                    <a:ext uri="{9D8B030D-6E8A-4147-A177-3AD203B41FA5}">
                      <a16:colId xmlns:a16="http://schemas.microsoft.com/office/drawing/2014/main" val="647713831"/>
                    </a:ext>
                  </a:extLst>
                </a:gridCol>
                <a:gridCol w="1256418">
                  <a:extLst>
                    <a:ext uri="{9D8B030D-6E8A-4147-A177-3AD203B41FA5}">
                      <a16:colId xmlns:a16="http://schemas.microsoft.com/office/drawing/2014/main" val="3793994449"/>
                    </a:ext>
                  </a:extLst>
                </a:gridCol>
                <a:gridCol w="1256418">
                  <a:extLst>
                    <a:ext uri="{9D8B030D-6E8A-4147-A177-3AD203B41FA5}">
                      <a16:colId xmlns:a16="http://schemas.microsoft.com/office/drawing/2014/main" val="3164104330"/>
                    </a:ext>
                  </a:extLst>
                </a:gridCol>
                <a:gridCol w="1256418">
                  <a:extLst>
                    <a:ext uri="{9D8B030D-6E8A-4147-A177-3AD203B41FA5}">
                      <a16:colId xmlns:a16="http://schemas.microsoft.com/office/drawing/2014/main" val="3230701237"/>
                    </a:ext>
                  </a:extLst>
                </a:gridCol>
                <a:gridCol w="1256418">
                  <a:extLst>
                    <a:ext uri="{9D8B030D-6E8A-4147-A177-3AD203B41FA5}">
                      <a16:colId xmlns:a16="http://schemas.microsoft.com/office/drawing/2014/main" val="596084515"/>
                    </a:ext>
                  </a:extLst>
                </a:gridCol>
              </a:tblGrid>
              <a:tr h="370840">
                <a:tc>
                  <a:txBody>
                    <a:bodyPr/>
                    <a:lstStyle/>
                    <a:p>
                      <a:r>
                        <a:rPr lang="en-US" dirty="0"/>
                        <a:t>Document</a:t>
                      </a:r>
                    </a:p>
                  </a:txBody>
                  <a:tcPr/>
                </a:tc>
                <a:tc>
                  <a:txBody>
                    <a:bodyPr/>
                    <a:lstStyle/>
                    <a:p>
                      <a:pPr algn="ctr"/>
                      <a:r>
                        <a:rPr lang="en-US" dirty="0"/>
                        <a:t>hello</a:t>
                      </a:r>
                    </a:p>
                  </a:txBody>
                  <a:tcPr/>
                </a:tc>
                <a:tc>
                  <a:txBody>
                    <a:bodyPr/>
                    <a:lstStyle/>
                    <a:p>
                      <a:pPr algn="ctr"/>
                      <a:r>
                        <a:rPr lang="en-US" dirty="0"/>
                        <a:t>world</a:t>
                      </a:r>
                    </a:p>
                  </a:txBody>
                  <a:tcPr/>
                </a:tc>
                <a:tc>
                  <a:txBody>
                    <a:bodyPr/>
                    <a:lstStyle/>
                    <a:p>
                      <a:pPr algn="ctr"/>
                      <a:r>
                        <a:rPr lang="en-US" dirty="0"/>
                        <a:t>dominance</a:t>
                      </a:r>
                    </a:p>
                  </a:txBody>
                  <a:tcPr/>
                </a:tc>
                <a:tc>
                  <a:txBody>
                    <a:bodyPr/>
                    <a:lstStyle/>
                    <a:p>
                      <a:pPr algn="ctr"/>
                      <a:r>
                        <a:rPr lang="en-US" dirty="0"/>
                        <a:t>…</a:t>
                      </a:r>
                    </a:p>
                  </a:txBody>
                  <a:tcPr/>
                </a:tc>
                <a:extLst>
                  <a:ext uri="{0D108BD9-81ED-4DB2-BD59-A6C34878D82A}">
                    <a16:rowId xmlns:a16="http://schemas.microsoft.com/office/drawing/2014/main" val="1824303641"/>
                  </a:ext>
                </a:extLst>
              </a:tr>
              <a:tr h="370840">
                <a:tc>
                  <a:txBody>
                    <a:bodyPr/>
                    <a:lstStyle/>
                    <a:p>
                      <a:r>
                        <a:rPr lang="en-US" dirty="0"/>
                        <a:t>1</a:t>
                      </a:r>
                    </a:p>
                  </a:txBody>
                  <a:tcPr/>
                </a:tc>
                <a:tc>
                  <a:txBody>
                    <a:bodyPr/>
                    <a:lstStyle/>
                    <a:p>
                      <a:pPr algn="ctr"/>
                      <a:r>
                        <a:rPr lang="en-US" dirty="0"/>
                        <a:t>1</a:t>
                      </a:r>
                    </a:p>
                  </a:txBody>
                  <a:tcPr/>
                </a:tc>
                <a:tc>
                  <a:txBody>
                    <a:bodyPr/>
                    <a:lstStyle/>
                    <a:p>
                      <a:pPr algn="ctr"/>
                      <a:r>
                        <a:rPr lang="en-US" dirty="0"/>
                        <a:t>1</a:t>
                      </a:r>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1660753575"/>
                  </a:ext>
                </a:extLst>
              </a:tr>
              <a:tr h="370840">
                <a:tc>
                  <a:txBody>
                    <a:bodyPr/>
                    <a:lstStyle/>
                    <a:p>
                      <a:r>
                        <a:rPr lang="en-US" dirty="0"/>
                        <a:t>2</a:t>
                      </a:r>
                    </a:p>
                  </a:txBody>
                  <a:tcPr/>
                </a:tc>
                <a:tc>
                  <a:txBody>
                    <a:bodyPr/>
                    <a:lstStyle/>
                    <a:p>
                      <a:pPr algn="ctr"/>
                      <a:endParaRPr lang="en-US"/>
                    </a:p>
                  </a:txBody>
                  <a:tcPr/>
                </a:tc>
                <a:tc>
                  <a:txBody>
                    <a:bodyPr/>
                    <a:lstStyle/>
                    <a:p>
                      <a:pPr algn="ctr"/>
                      <a:r>
                        <a:rPr lang="en-US" dirty="0"/>
                        <a:t>1</a:t>
                      </a:r>
                    </a:p>
                  </a:txBody>
                  <a:tcPr/>
                </a:tc>
                <a:tc>
                  <a:txBody>
                    <a:bodyPr/>
                    <a:lstStyle/>
                    <a:p>
                      <a:pPr algn="ctr"/>
                      <a:r>
                        <a:rPr lang="en-US" dirty="0"/>
                        <a:t>1</a:t>
                      </a:r>
                    </a:p>
                  </a:txBody>
                  <a:tcPr/>
                </a:tc>
                <a:tc>
                  <a:txBody>
                    <a:bodyPr/>
                    <a:lstStyle/>
                    <a:p>
                      <a:pPr algn="ctr"/>
                      <a:endParaRPr lang="en-US" dirty="0"/>
                    </a:p>
                  </a:txBody>
                  <a:tcPr/>
                </a:tc>
                <a:extLst>
                  <a:ext uri="{0D108BD9-81ED-4DB2-BD59-A6C34878D82A}">
                    <a16:rowId xmlns:a16="http://schemas.microsoft.com/office/drawing/2014/main" val="824739177"/>
                  </a:ext>
                </a:extLst>
              </a:tr>
              <a:tr h="370840">
                <a:tc>
                  <a:txBody>
                    <a:bodyPr/>
                    <a:lstStyle/>
                    <a:p>
                      <a:r>
                        <a:rPr lang="en-US" dirty="0"/>
                        <a:t>…</a:t>
                      </a:r>
                    </a:p>
                  </a:txBody>
                  <a:tcPr/>
                </a:tc>
                <a:tc>
                  <a:txBody>
                    <a:bodyPr/>
                    <a:lstStyle/>
                    <a:p>
                      <a:pPr algn="ctr"/>
                      <a:endParaRPr lang="en-US"/>
                    </a:p>
                  </a:txBody>
                  <a:tcPr/>
                </a:tc>
                <a:tc>
                  <a:txBody>
                    <a:bodyPr/>
                    <a:lstStyle/>
                    <a:p>
                      <a:pPr algn="ctr"/>
                      <a:endParaRPr lang="en-US" dirty="0"/>
                    </a:p>
                  </a:txBody>
                  <a:tcPr/>
                </a:tc>
                <a:tc>
                  <a:txBody>
                    <a:bodyPr/>
                    <a:lstStyle/>
                    <a:p>
                      <a:pPr algn="ctr"/>
                      <a:endParaRPr lang="en-US"/>
                    </a:p>
                  </a:txBody>
                  <a:tcPr/>
                </a:tc>
                <a:tc>
                  <a:txBody>
                    <a:bodyPr/>
                    <a:lstStyle/>
                    <a:p>
                      <a:pPr algn="ctr"/>
                      <a:endParaRPr lang="en-US" dirty="0"/>
                    </a:p>
                  </a:txBody>
                  <a:tcPr/>
                </a:tc>
                <a:extLst>
                  <a:ext uri="{0D108BD9-81ED-4DB2-BD59-A6C34878D82A}">
                    <a16:rowId xmlns:a16="http://schemas.microsoft.com/office/drawing/2014/main" val="1205178672"/>
                  </a:ext>
                </a:extLst>
              </a:tr>
            </a:tbl>
          </a:graphicData>
        </a:graphic>
      </p:graphicFrame>
    </p:spTree>
    <p:extLst>
      <p:ext uri="{BB962C8B-B14F-4D97-AF65-F5344CB8AC3E}">
        <p14:creationId xmlns:p14="http://schemas.microsoft.com/office/powerpoint/2010/main" val="23577837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924783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C5FC1B-86E1-324E-B383-C5CBB393C363}"/>
              </a:ext>
            </a:extLst>
          </p:cNvPr>
          <p:cNvSpPr>
            <a:spLocks noGrp="1"/>
          </p:cNvSpPr>
          <p:nvPr>
            <p:ph idx="1"/>
          </p:nvPr>
        </p:nvSpPr>
        <p:spPr>
          <a:xfrm>
            <a:off x="5419022" y="567891"/>
            <a:ext cx="5934777" cy="5609072"/>
          </a:xfrm>
        </p:spPr>
        <p:txBody>
          <a:bodyPr>
            <a:normAutofit fontScale="92500" lnSpcReduction="10000"/>
          </a:bodyPr>
          <a:lstStyle/>
          <a:p>
            <a:pPr marL="0" indent="0">
              <a:buNone/>
            </a:pPr>
            <a:r>
              <a:rPr lang="en-US" sz="3200" dirty="0">
                <a:latin typeface="+mj-lt"/>
              </a:rPr>
              <a:t>Computational text analysis is often counting words, in more or less fancy way.</a:t>
            </a:r>
          </a:p>
          <a:p>
            <a:pPr marL="0" indent="0">
              <a:buNone/>
            </a:pPr>
            <a:endParaRPr lang="en-US" sz="3200" dirty="0">
              <a:latin typeface="+mj-lt"/>
            </a:endParaRPr>
          </a:p>
          <a:p>
            <a:r>
              <a:rPr lang="en-US" sz="3200" dirty="0">
                <a:latin typeface="+mj-lt"/>
              </a:rPr>
              <a:t>Count frequency of particular keywords (dictionary based approaches)</a:t>
            </a:r>
          </a:p>
          <a:p>
            <a:r>
              <a:rPr lang="en-US" sz="3200" dirty="0">
                <a:latin typeface="+mj-lt"/>
              </a:rPr>
              <a:t>Show the computer a lot of examples and reuse them (supervised methods)</a:t>
            </a:r>
          </a:p>
          <a:p>
            <a:r>
              <a:rPr lang="en-US" sz="3200" dirty="0">
                <a:latin typeface="+mj-lt"/>
              </a:rPr>
              <a:t>Ask the computer to figure out what’s happening in the data (unsupervised methods)</a:t>
            </a:r>
          </a:p>
        </p:txBody>
      </p:sp>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Tree>
    <p:extLst>
      <p:ext uri="{BB962C8B-B14F-4D97-AF65-F5344CB8AC3E}">
        <p14:creationId xmlns:p14="http://schemas.microsoft.com/office/powerpoint/2010/main" val="3201376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4966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C35F7-2C6F-8045-87D3-D735DDA42001}"/>
              </a:ext>
            </a:extLst>
          </p:cNvPr>
          <p:cNvSpPr>
            <a:spLocks noGrp="1"/>
          </p:cNvSpPr>
          <p:nvPr>
            <p:ph type="ctrTitle"/>
          </p:nvPr>
        </p:nvSpPr>
        <p:spPr>
          <a:xfrm>
            <a:off x="1524000" y="1122363"/>
            <a:ext cx="9144000" cy="2387600"/>
          </a:xfrm>
        </p:spPr>
        <p:txBody>
          <a:bodyPr/>
          <a:lstStyle/>
          <a:p>
            <a:r>
              <a:rPr lang="en-US" dirty="0"/>
              <a:t>Qualitative data analysis</a:t>
            </a:r>
          </a:p>
        </p:txBody>
      </p:sp>
      <p:sp>
        <p:nvSpPr>
          <p:cNvPr id="3" name="TextBox 2">
            <a:extLst>
              <a:ext uri="{FF2B5EF4-FFF2-40B4-BE49-F238E27FC236}">
                <a16:creationId xmlns:a16="http://schemas.microsoft.com/office/drawing/2014/main" id="{F30E67FE-654C-B245-8D23-4982C6277488}"/>
              </a:ext>
            </a:extLst>
          </p:cNvPr>
          <p:cNvSpPr txBox="1"/>
          <p:nvPr/>
        </p:nvSpPr>
        <p:spPr>
          <a:xfrm>
            <a:off x="2358189" y="3724977"/>
            <a:ext cx="7449954" cy="369332"/>
          </a:xfrm>
          <a:prstGeom prst="rect">
            <a:avLst/>
          </a:prstGeom>
          <a:noFill/>
        </p:spPr>
        <p:txBody>
          <a:bodyPr wrap="square" rtlCol="0">
            <a:spAutoFit/>
          </a:bodyPr>
          <a:lstStyle/>
          <a:p>
            <a:r>
              <a:rPr lang="en-US" dirty="0"/>
              <a:t>in social sciences</a:t>
            </a:r>
          </a:p>
        </p:txBody>
      </p:sp>
    </p:spTree>
    <p:extLst>
      <p:ext uri="{BB962C8B-B14F-4D97-AF65-F5344CB8AC3E}">
        <p14:creationId xmlns:p14="http://schemas.microsoft.com/office/powerpoint/2010/main" val="18035861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loud Callout 1">
            <a:extLst>
              <a:ext uri="{FF2B5EF4-FFF2-40B4-BE49-F238E27FC236}">
                <a16:creationId xmlns:a16="http://schemas.microsoft.com/office/drawing/2014/main" id="{F78A3364-8290-2E44-BF16-76D18D1CB2A6}"/>
              </a:ext>
            </a:extLst>
          </p:cNvPr>
          <p:cNvSpPr/>
          <p:nvPr/>
        </p:nvSpPr>
        <p:spPr>
          <a:xfrm>
            <a:off x="8339644" y="365125"/>
            <a:ext cx="3455468" cy="2059806"/>
          </a:xfrm>
          <a:prstGeom prst="cloudCallout">
            <a:avLst>
              <a:gd name="adj1" fmla="val -57880"/>
              <a:gd name="adj2" fmla="val 779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Fear?</a:t>
            </a:r>
          </a:p>
        </p:txBody>
      </p:sp>
    </p:spTree>
    <p:extLst>
      <p:ext uri="{BB962C8B-B14F-4D97-AF65-F5344CB8AC3E}">
        <p14:creationId xmlns:p14="http://schemas.microsoft.com/office/powerpoint/2010/main" val="2180222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08839B-F9AF-7445-B528-A115B79A3A37}"/>
              </a:ext>
            </a:extLst>
          </p:cNvPr>
          <p:cNvGrpSpPr/>
          <p:nvPr/>
        </p:nvGrpSpPr>
        <p:grpSpPr>
          <a:xfrm>
            <a:off x="583285" y="365125"/>
            <a:ext cx="3787232" cy="1514893"/>
            <a:chOff x="6063903" y="774649"/>
            <a:chExt cx="3787232" cy="1514893"/>
          </a:xfrm>
        </p:grpSpPr>
        <p:sp>
          <p:nvSpPr>
            <p:cNvPr id="5" name="Chevron 4">
              <a:extLst>
                <a:ext uri="{FF2B5EF4-FFF2-40B4-BE49-F238E27FC236}">
                  <a16:creationId xmlns:a16="http://schemas.microsoft.com/office/drawing/2014/main" id="{7331F91B-099D-ED4B-8247-5CABC91FAF0D}"/>
                </a:ext>
              </a:extLst>
            </p:cNvPr>
            <p:cNvSpPr/>
            <p:nvPr/>
          </p:nvSpPr>
          <p:spPr>
            <a:xfrm>
              <a:off x="6063903" y="774649"/>
              <a:ext cx="3787232" cy="1514893"/>
            </a:xfrm>
            <a:prstGeom prst="chevron">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1A9A92A5-50B3-104E-8505-E5F6211DF909}"/>
                </a:ext>
              </a:extLst>
            </p:cNvPr>
            <p:cNvSpPr txBox="1"/>
            <p:nvPr/>
          </p:nvSpPr>
          <p:spPr>
            <a:xfrm>
              <a:off x="6821350"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Run your analysis</a:t>
              </a:r>
            </a:p>
          </p:txBody>
        </p:sp>
      </p:grpSp>
      <p:sp>
        <p:nvSpPr>
          <p:cNvPr id="7" name="Oval Callout 6">
            <a:extLst>
              <a:ext uri="{FF2B5EF4-FFF2-40B4-BE49-F238E27FC236}">
                <a16:creationId xmlns:a16="http://schemas.microsoft.com/office/drawing/2014/main" id="{7B06A74C-2F4E-2644-9F98-C90FA49E2AF4}"/>
              </a:ext>
            </a:extLst>
          </p:cNvPr>
          <p:cNvSpPr/>
          <p:nvPr/>
        </p:nvSpPr>
        <p:spPr>
          <a:xfrm>
            <a:off x="773618" y="2030931"/>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Choose your analysis approach</a:t>
            </a:r>
          </a:p>
        </p:txBody>
      </p:sp>
      <p:sp>
        <p:nvSpPr>
          <p:cNvPr id="8" name="Content Placeholder 7">
            <a:extLst>
              <a:ext uri="{FF2B5EF4-FFF2-40B4-BE49-F238E27FC236}">
                <a16:creationId xmlns:a16="http://schemas.microsoft.com/office/drawing/2014/main" id="{BF5AB10C-D2E7-7D46-BF6B-5D0CA84DCABC}"/>
              </a:ext>
            </a:extLst>
          </p:cNvPr>
          <p:cNvSpPr>
            <a:spLocks noGrp="1"/>
          </p:cNvSpPr>
          <p:nvPr>
            <p:ph idx="1"/>
          </p:nvPr>
        </p:nvSpPr>
        <p:spPr>
          <a:xfrm>
            <a:off x="5948413" y="288759"/>
            <a:ext cx="1857676" cy="702644"/>
          </a:xfrm>
        </p:spPr>
        <p:txBody>
          <a:bodyPr>
            <a:normAutofit/>
          </a:bodyPr>
          <a:lstStyle/>
          <a:p>
            <a:pPr marL="0" indent="0">
              <a:buNone/>
            </a:pPr>
            <a:r>
              <a:rPr lang="en-US" sz="3600" dirty="0">
                <a:latin typeface="+mj-lt"/>
              </a:rPr>
              <a:t>Analysis</a:t>
            </a:r>
          </a:p>
        </p:txBody>
      </p:sp>
      <p:sp>
        <p:nvSpPr>
          <p:cNvPr id="9" name="Content Placeholder 7">
            <a:extLst>
              <a:ext uri="{FF2B5EF4-FFF2-40B4-BE49-F238E27FC236}">
                <a16:creationId xmlns:a16="http://schemas.microsoft.com/office/drawing/2014/main" id="{FABA182E-A8BD-7441-927E-7E32A1833C37}"/>
              </a:ext>
            </a:extLst>
          </p:cNvPr>
          <p:cNvSpPr txBox="1">
            <a:spLocks/>
          </p:cNvSpPr>
          <p:nvPr/>
        </p:nvSpPr>
        <p:spPr>
          <a:xfrm>
            <a:off x="5948413" y="5783180"/>
            <a:ext cx="1857676" cy="70264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latin typeface="+mj-lt"/>
              </a:rPr>
              <a:t>“Theory”</a:t>
            </a:r>
          </a:p>
        </p:txBody>
      </p:sp>
      <p:sp>
        <p:nvSpPr>
          <p:cNvPr id="10" name="Up-Down Arrow 9">
            <a:extLst>
              <a:ext uri="{FF2B5EF4-FFF2-40B4-BE49-F238E27FC236}">
                <a16:creationId xmlns:a16="http://schemas.microsoft.com/office/drawing/2014/main" id="{3E2E5EC8-B2CC-4249-95D2-DC2BF87395D3}"/>
              </a:ext>
            </a:extLst>
          </p:cNvPr>
          <p:cNvSpPr/>
          <p:nvPr/>
        </p:nvSpPr>
        <p:spPr>
          <a:xfrm>
            <a:off x="6631806" y="991402"/>
            <a:ext cx="558266" cy="4552749"/>
          </a:xfrm>
          <a:prstGeom prst="up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loud Callout 1">
            <a:extLst>
              <a:ext uri="{FF2B5EF4-FFF2-40B4-BE49-F238E27FC236}">
                <a16:creationId xmlns:a16="http://schemas.microsoft.com/office/drawing/2014/main" id="{F78A3364-8290-2E44-BF16-76D18D1CB2A6}"/>
              </a:ext>
            </a:extLst>
          </p:cNvPr>
          <p:cNvSpPr/>
          <p:nvPr/>
        </p:nvSpPr>
        <p:spPr>
          <a:xfrm>
            <a:off x="8339644" y="365125"/>
            <a:ext cx="3455468" cy="2059806"/>
          </a:xfrm>
          <a:prstGeom prst="cloudCallout">
            <a:avLst>
              <a:gd name="adj1" fmla="val -57880"/>
              <a:gd name="adj2" fmla="val 7792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Fear?</a:t>
            </a:r>
          </a:p>
        </p:txBody>
      </p:sp>
      <p:sp>
        <p:nvSpPr>
          <p:cNvPr id="11" name="Cloud Callout 10">
            <a:extLst>
              <a:ext uri="{FF2B5EF4-FFF2-40B4-BE49-F238E27FC236}">
                <a16:creationId xmlns:a16="http://schemas.microsoft.com/office/drawing/2014/main" id="{F2E10472-7001-3C49-83AD-00A41E7F1814}"/>
              </a:ext>
            </a:extLst>
          </p:cNvPr>
          <p:cNvSpPr/>
          <p:nvPr/>
        </p:nvSpPr>
        <p:spPr>
          <a:xfrm>
            <a:off x="8339644" y="1585930"/>
            <a:ext cx="3761872" cy="2803190"/>
          </a:xfrm>
          <a:prstGeom prst="cloudCallout">
            <a:avLst>
              <a:gd name="adj1" fmla="val -72838"/>
              <a:gd name="adj2" fmla="val 44782"/>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Following words are often together in Finnish media dataset: ”gender”, “school”, “boy”, “girl”, “pink” – what does it mean?</a:t>
            </a:r>
          </a:p>
        </p:txBody>
      </p:sp>
    </p:spTree>
    <p:extLst>
      <p:ext uri="{BB962C8B-B14F-4D97-AF65-F5344CB8AC3E}">
        <p14:creationId xmlns:p14="http://schemas.microsoft.com/office/powerpoint/2010/main" val="2200839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C5C4521-B649-D441-A7D5-ACB35D2DE970}"/>
              </a:ext>
            </a:extLst>
          </p:cNvPr>
          <p:cNvGrpSpPr/>
          <p:nvPr/>
        </p:nvGrpSpPr>
        <p:grpSpPr>
          <a:xfrm>
            <a:off x="583285" y="365124"/>
            <a:ext cx="3787232" cy="1514893"/>
            <a:chOff x="3034117" y="774649"/>
            <a:chExt cx="3787232" cy="1514893"/>
          </a:xfrm>
        </p:grpSpPr>
        <p:sp>
          <p:nvSpPr>
            <p:cNvPr id="5" name="Chevron 4">
              <a:extLst>
                <a:ext uri="{FF2B5EF4-FFF2-40B4-BE49-F238E27FC236}">
                  <a16:creationId xmlns:a16="http://schemas.microsoft.com/office/drawing/2014/main" id="{C9912E93-0509-2B4C-8ACF-4CC4426B6D60}"/>
                </a:ext>
              </a:extLst>
            </p:cNvPr>
            <p:cNvSpPr/>
            <p:nvPr/>
          </p:nvSpPr>
          <p:spPr>
            <a:xfrm>
              <a:off x="3034117" y="774649"/>
              <a:ext cx="3787232" cy="1514893"/>
            </a:xfrm>
            <a:prstGeom prst="chevron">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sp>
          <p:nvSpPr>
            <p:cNvPr id="6" name="Chevron 4">
              <a:extLst>
                <a:ext uri="{FF2B5EF4-FFF2-40B4-BE49-F238E27FC236}">
                  <a16:creationId xmlns:a16="http://schemas.microsoft.com/office/drawing/2014/main" id="{4283717F-B8B8-EC44-8421-70AF4D6157E1}"/>
                </a:ext>
              </a:extLst>
            </p:cNvPr>
            <p:cNvSpPr txBox="1"/>
            <p:nvPr/>
          </p:nvSpPr>
          <p:spPr>
            <a:xfrm>
              <a:off x="3791564" y="774649"/>
              <a:ext cx="227233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44018"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Preprocess data</a:t>
              </a:r>
            </a:p>
          </p:txBody>
        </p:sp>
      </p:grpSp>
      <p:sp>
        <p:nvSpPr>
          <p:cNvPr id="10" name="Oval Callout 9">
            <a:extLst>
              <a:ext uri="{FF2B5EF4-FFF2-40B4-BE49-F238E27FC236}">
                <a16:creationId xmlns:a16="http://schemas.microsoft.com/office/drawing/2014/main" id="{D99D2042-0432-3544-AF25-69C21AB8D0C1}"/>
              </a:ext>
            </a:extLst>
          </p:cNvPr>
          <p:cNvSpPr/>
          <p:nvPr/>
        </p:nvSpPr>
        <p:spPr>
          <a:xfrm>
            <a:off x="773618" y="2079058"/>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Text to corpus, some more data cleaning…</a:t>
            </a:r>
          </a:p>
        </p:txBody>
      </p:sp>
      <p:sp>
        <p:nvSpPr>
          <p:cNvPr id="11" name="Content Placeholder 2">
            <a:extLst>
              <a:ext uri="{FF2B5EF4-FFF2-40B4-BE49-F238E27FC236}">
                <a16:creationId xmlns:a16="http://schemas.microsoft.com/office/drawing/2014/main" id="{A5D85C05-7CFF-3B45-AD07-CDC4C02F6113}"/>
              </a:ext>
            </a:extLst>
          </p:cNvPr>
          <p:cNvSpPr>
            <a:spLocks noGrp="1"/>
          </p:cNvSpPr>
          <p:nvPr>
            <p:ph idx="1"/>
          </p:nvPr>
        </p:nvSpPr>
        <p:spPr>
          <a:xfrm>
            <a:off x="5419022" y="567891"/>
            <a:ext cx="5934777" cy="5609072"/>
          </a:xfrm>
        </p:spPr>
        <p:txBody>
          <a:bodyPr>
            <a:normAutofit/>
          </a:bodyPr>
          <a:lstStyle/>
          <a:p>
            <a:r>
              <a:rPr lang="en-US" sz="3200" dirty="0">
                <a:latin typeface="+mj-lt"/>
              </a:rPr>
              <a:t>From text mass to a corpus and/or document-term matrix</a:t>
            </a:r>
          </a:p>
          <a:p>
            <a:r>
              <a:rPr lang="en-US" sz="3200" dirty="0">
                <a:latin typeface="+mj-lt"/>
              </a:rPr>
              <a:t>Remove </a:t>
            </a:r>
            <a:r>
              <a:rPr lang="en-US" sz="3200" dirty="0" err="1">
                <a:latin typeface="+mj-lt"/>
              </a:rPr>
              <a:t>stopwords</a:t>
            </a:r>
            <a:endParaRPr lang="en-US" sz="3200" dirty="0">
              <a:latin typeface="+mj-lt"/>
            </a:endParaRPr>
          </a:p>
          <a:p>
            <a:r>
              <a:rPr lang="en-US" sz="3200" dirty="0">
                <a:latin typeface="+mj-lt"/>
              </a:rPr>
              <a:t>Remove punctuation etc.</a:t>
            </a:r>
          </a:p>
        </p:txBody>
      </p:sp>
    </p:spTree>
    <p:extLst>
      <p:ext uri="{BB962C8B-B14F-4D97-AF65-F5344CB8AC3E}">
        <p14:creationId xmlns:p14="http://schemas.microsoft.com/office/powerpoint/2010/main" val="2664275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A5E63386-1E22-F045-859C-5E2BA4AFC2E5}"/>
              </a:ext>
            </a:extLst>
          </p:cNvPr>
          <p:cNvGrpSpPr/>
          <p:nvPr/>
        </p:nvGrpSpPr>
        <p:grpSpPr>
          <a:xfrm>
            <a:off x="583285" y="365123"/>
            <a:ext cx="3787232" cy="1514893"/>
            <a:chOff x="4331" y="774649"/>
            <a:chExt cx="3787232" cy="1514893"/>
          </a:xfrm>
        </p:grpSpPr>
        <p:sp>
          <p:nvSpPr>
            <p:cNvPr id="13" name="Pentagon 12">
              <a:extLst>
                <a:ext uri="{FF2B5EF4-FFF2-40B4-BE49-F238E27FC236}">
                  <a16:creationId xmlns:a16="http://schemas.microsoft.com/office/drawing/2014/main" id="{81F12E56-94CC-2A44-9F28-BA0B3ACCBE34}"/>
                </a:ext>
              </a:extLst>
            </p:cNvPr>
            <p:cNvSpPr/>
            <p:nvPr/>
          </p:nvSpPr>
          <p:spPr>
            <a:xfrm>
              <a:off x="4331" y="774649"/>
              <a:ext cx="3787232" cy="1514893"/>
            </a:xfrm>
            <a:prstGeom prst="homePlate">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4" name="Pentagon 4">
              <a:extLst>
                <a:ext uri="{FF2B5EF4-FFF2-40B4-BE49-F238E27FC236}">
                  <a16:creationId xmlns:a16="http://schemas.microsoft.com/office/drawing/2014/main" id="{C9A6D0D0-2DAF-8541-A706-104E7DE74779}"/>
                </a:ext>
              </a:extLst>
            </p:cNvPr>
            <p:cNvSpPr txBox="1"/>
            <p:nvPr/>
          </p:nvSpPr>
          <p:spPr>
            <a:xfrm>
              <a:off x="4331" y="774649"/>
              <a:ext cx="3408509" cy="151489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2024" tIns="96012" rIns="48006" bIns="96012" numCol="1" spcCol="1270" anchor="ctr" anchorCtr="0">
              <a:noAutofit/>
            </a:bodyPr>
            <a:lstStyle/>
            <a:p>
              <a:pPr marL="0" lvl="0" indent="0" algn="ctr" defTabSz="1600200">
                <a:lnSpc>
                  <a:spcPct val="90000"/>
                </a:lnSpc>
                <a:spcBef>
                  <a:spcPct val="0"/>
                </a:spcBef>
                <a:spcAft>
                  <a:spcPct val="35000"/>
                </a:spcAft>
                <a:buNone/>
              </a:pPr>
              <a:r>
                <a:rPr lang="en-US" sz="3600" kern="1200" dirty="0"/>
                <a:t>Clean data</a:t>
              </a:r>
            </a:p>
          </p:txBody>
        </p:sp>
      </p:grpSp>
      <p:sp>
        <p:nvSpPr>
          <p:cNvPr id="11" name="Content Placeholder 2">
            <a:extLst>
              <a:ext uri="{FF2B5EF4-FFF2-40B4-BE49-F238E27FC236}">
                <a16:creationId xmlns:a16="http://schemas.microsoft.com/office/drawing/2014/main" id="{A5D85C05-7CFF-3B45-AD07-CDC4C02F6113}"/>
              </a:ext>
            </a:extLst>
          </p:cNvPr>
          <p:cNvSpPr>
            <a:spLocks noGrp="1"/>
          </p:cNvSpPr>
          <p:nvPr>
            <p:ph idx="1"/>
          </p:nvPr>
        </p:nvSpPr>
        <p:spPr>
          <a:xfrm>
            <a:off x="5419022" y="567891"/>
            <a:ext cx="5934777" cy="5609072"/>
          </a:xfrm>
        </p:spPr>
        <p:txBody>
          <a:bodyPr>
            <a:normAutofit/>
          </a:bodyPr>
          <a:lstStyle/>
          <a:p>
            <a:r>
              <a:rPr lang="en-US" sz="3200" dirty="0">
                <a:latin typeface="+mj-lt"/>
              </a:rPr>
              <a:t>Remove extra spaces</a:t>
            </a:r>
          </a:p>
          <a:p>
            <a:r>
              <a:rPr lang="en-US" sz="3200" dirty="0">
                <a:latin typeface="+mj-lt"/>
              </a:rPr>
              <a:t>Remove markup</a:t>
            </a:r>
          </a:p>
        </p:txBody>
      </p:sp>
      <p:sp>
        <p:nvSpPr>
          <p:cNvPr id="15" name="Oval Callout 14">
            <a:extLst>
              <a:ext uri="{FF2B5EF4-FFF2-40B4-BE49-F238E27FC236}">
                <a16:creationId xmlns:a16="http://schemas.microsoft.com/office/drawing/2014/main" id="{A2AA41E4-D48A-484A-B91F-4F78CBF1B9B6}"/>
              </a:ext>
            </a:extLst>
          </p:cNvPr>
          <p:cNvSpPr/>
          <p:nvPr/>
        </p:nvSpPr>
        <p:spPr>
          <a:xfrm>
            <a:off x="867812" y="2040557"/>
            <a:ext cx="2839453" cy="2165684"/>
          </a:xfrm>
          <a:prstGeom prst="wedgeEllipseCallout">
            <a:avLst>
              <a:gd name="adj1" fmla="val -25957"/>
              <a:gd name="adj2" fmla="val -75985"/>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Remove junk from the text data</a:t>
            </a:r>
          </a:p>
        </p:txBody>
      </p:sp>
    </p:spTree>
    <p:extLst>
      <p:ext uri="{BB962C8B-B14F-4D97-AF65-F5344CB8AC3E}">
        <p14:creationId xmlns:p14="http://schemas.microsoft.com/office/powerpoint/2010/main" val="969096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5160CB6A-568E-DD4B-AC45-33E748000091}"/>
              </a:ext>
            </a:extLst>
          </p:cNvPr>
          <p:cNvSpPr/>
          <p:nvPr/>
        </p:nvSpPr>
        <p:spPr>
          <a:xfrm>
            <a:off x="370390"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arallelogram 4">
            <a:extLst>
              <a:ext uri="{FF2B5EF4-FFF2-40B4-BE49-F238E27FC236}">
                <a16:creationId xmlns:a16="http://schemas.microsoft.com/office/drawing/2014/main" id="{59DCA883-C742-7F4F-8306-5B2EA8D8ACEE}"/>
              </a:ext>
            </a:extLst>
          </p:cNvPr>
          <p:cNvSpPr/>
          <p:nvPr/>
        </p:nvSpPr>
        <p:spPr>
          <a:xfrm>
            <a:off x="2733555"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arallelogram 5">
            <a:extLst>
              <a:ext uri="{FF2B5EF4-FFF2-40B4-BE49-F238E27FC236}">
                <a16:creationId xmlns:a16="http://schemas.microsoft.com/office/drawing/2014/main" id="{E3440603-63F3-8947-84A2-198FFDE27C08}"/>
              </a:ext>
            </a:extLst>
          </p:cNvPr>
          <p:cNvSpPr/>
          <p:nvPr/>
        </p:nvSpPr>
        <p:spPr>
          <a:xfrm>
            <a:off x="5096720"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a:extLst>
              <a:ext uri="{FF2B5EF4-FFF2-40B4-BE49-F238E27FC236}">
                <a16:creationId xmlns:a16="http://schemas.microsoft.com/office/drawing/2014/main" id="{7D788F31-9AD1-1D43-BF21-FEC81F367483}"/>
              </a:ext>
            </a:extLst>
          </p:cNvPr>
          <p:cNvSpPr/>
          <p:nvPr/>
        </p:nvSpPr>
        <p:spPr>
          <a:xfrm>
            <a:off x="7353783"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a:extLst>
              <a:ext uri="{FF2B5EF4-FFF2-40B4-BE49-F238E27FC236}">
                <a16:creationId xmlns:a16="http://schemas.microsoft.com/office/drawing/2014/main" id="{E7EE381C-AF24-DB47-8A9B-ACFB44B9072E}"/>
              </a:ext>
            </a:extLst>
          </p:cNvPr>
          <p:cNvSpPr/>
          <p:nvPr/>
        </p:nvSpPr>
        <p:spPr>
          <a:xfrm>
            <a:off x="9479666"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101910-80D4-1042-AB86-7BCBE695796C}"/>
              </a:ext>
            </a:extLst>
          </p:cNvPr>
          <p:cNvSpPr>
            <a:spLocks noGrp="1"/>
          </p:cNvSpPr>
          <p:nvPr>
            <p:ph type="title"/>
          </p:nvPr>
        </p:nvSpPr>
        <p:spPr>
          <a:xfrm>
            <a:off x="370390" y="1504708"/>
            <a:ext cx="11366339" cy="3113591"/>
          </a:xfrm>
        </p:spPr>
        <p:txBody>
          <a:bodyPr>
            <a:normAutofit fontScale="90000"/>
          </a:bodyPr>
          <a:lstStyle/>
          <a:p>
            <a:pPr algn="ctr"/>
            <a:r>
              <a:rPr lang="en-US" sz="16600" dirty="0">
                <a:latin typeface="Cooper Black" panose="0208090404030B020404" pitchFamily="18" charset="77"/>
              </a:rPr>
              <a:t>Danger zone</a:t>
            </a:r>
          </a:p>
        </p:txBody>
      </p:sp>
      <p:sp>
        <p:nvSpPr>
          <p:cNvPr id="9" name="Parallelogram 8">
            <a:extLst>
              <a:ext uri="{FF2B5EF4-FFF2-40B4-BE49-F238E27FC236}">
                <a16:creationId xmlns:a16="http://schemas.microsoft.com/office/drawing/2014/main" id="{5770F0F4-EF24-A244-963B-52EA27377184}"/>
              </a:ext>
            </a:extLst>
          </p:cNvPr>
          <p:cNvSpPr/>
          <p:nvPr/>
        </p:nvSpPr>
        <p:spPr>
          <a:xfrm>
            <a:off x="11736729"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a:extLst>
              <a:ext uri="{FF2B5EF4-FFF2-40B4-BE49-F238E27FC236}">
                <a16:creationId xmlns:a16="http://schemas.microsoft.com/office/drawing/2014/main" id="{C139D208-45B1-0745-915B-AE14D63ADC0D}"/>
              </a:ext>
            </a:extLst>
          </p:cNvPr>
          <p:cNvSpPr/>
          <p:nvPr/>
        </p:nvSpPr>
        <p:spPr>
          <a:xfrm>
            <a:off x="-1886673" y="0"/>
            <a:ext cx="2257063" cy="6858000"/>
          </a:xfrm>
          <a:prstGeom prst="parallelogram">
            <a:avLst>
              <a:gd name="adj" fmla="val 54231"/>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74773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C04A072-1F51-DB4D-884E-D7313525EEFD}"/>
              </a:ext>
            </a:extLst>
          </p:cNvPr>
          <p:cNvSpPr>
            <a:spLocks noGrp="1"/>
          </p:cNvSpPr>
          <p:nvPr>
            <p:ph idx="1"/>
          </p:nvPr>
        </p:nvSpPr>
        <p:spPr>
          <a:xfrm>
            <a:off x="6076708" y="5741043"/>
            <a:ext cx="5277091" cy="798653"/>
          </a:xfrm>
        </p:spPr>
        <p:txBody>
          <a:bodyPr>
            <a:normAutofit lnSpcReduction="10000"/>
          </a:bodyPr>
          <a:lstStyle/>
          <a:p>
            <a:pPr marL="0" indent="0">
              <a:buNone/>
            </a:pPr>
            <a:r>
              <a:rPr lang="fi-FI" sz="1400" dirty="0" err="1"/>
              <a:t>Denny</a:t>
            </a:r>
            <a:r>
              <a:rPr lang="fi-FI" sz="1400" dirty="0"/>
              <a:t>, M. J., &amp; </a:t>
            </a:r>
            <a:r>
              <a:rPr lang="fi-FI" sz="1400" dirty="0" err="1"/>
              <a:t>Spirling</a:t>
            </a:r>
            <a:r>
              <a:rPr lang="fi-FI" sz="1400" dirty="0"/>
              <a:t>, A. (2018). </a:t>
            </a:r>
            <a:r>
              <a:rPr lang="fi-FI" sz="1400" dirty="0" err="1"/>
              <a:t>Text</a:t>
            </a:r>
            <a:r>
              <a:rPr lang="fi-FI" sz="1400" dirty="0"/>
              <a:t> </a:t>
            </a:r>
            <a:r>
              <a:rPr lang="fi-FI" sz="1400" dirty="0" err="1"/>
              <a:t>Preprocessing</a:t>
            </a:r>
            <a:r>
              <a:rPr lang="fi-FI" sz="1400" dirty="0"/>
              <a:t> For </a:t>
            </a:r>
            <a:r>
              <a:rPr lang="fi-FI" sz="1400" dirty="0" err="1"/>
              <a:t>Unsupervised</a:t>
            </a:r>
            <a:r>
              <a:rPr lang="fi-FI" sz="1400" dirty="0"/>
              <a:t> Learning: </a:t>
            </a:r>
            <a:r>
              <a:rPr lang="fi-FI" sz="1400" dirty="0" err="1"/>
              <a:t>Why</a:t>
            </a:r>
            <a:r>
              <a:rPr lang="fi-FI" sz="1400" dirty="0"/>
              <a:t> It </a:t>
            </a:r>
            <a:r>
              <a:rPr lang="fi-FI" sz="1400" dirty="0" err="1"/>
              <a:t>Matters</a:t>
            </a:r>
            <a:r>
              <a:rPr lang="fi-FI" sz="1400" dirty="0"/>
              <a:t>, </a:t>
            </a:r>
            <a:r>
              <a:rPr lang="fi-FI" sz="1400" dirty="0" err="1"/>
              <a:t>When</a:t>
            </a:r>
            <a:r>
              <a:rPr lang="fi-FI" sz="1400" dirty="0"/>
              <a:t> It </a:t>
            </a:r>
            <a:r>
              <a:rPr lang="fi-FI" sz="1400" dirty="0" err="1"/>
              <a:t>Misleads</a:t>
            </a:r>
            <a:r>
              <a:rPr lang="fi-FI" sz="1400" dirty="0"/>
              <a:t>, And </a:t>
            </a:r>
            <a:r>
              <a:rPr lang="fi-FI" sz="1400" dirty="0" err="1"/>
              <a:t>What</a:t>
            </a:r>
            <a:r>
              <a:rPr lang="fi-FI" sz="1400" dirty="0"/>
              <a:t> To </a:t>
            </a:r>
            <a:r>
              <a:rPr lang="fi-FI" sz="1400" dirty="0" err="1"/>
              <a:t>Do</a:t>
            </a:r>
            <a:r>
              <a:rPr lang="fi-FI" sz="1400" dirty="0"/>
              <a:t> </a:t>
            </a:r>
            <a:r>
              <a:rPr lang="fi-FI" sz="1400" dirty="0" err="1"/>
              <a:t>About</a:t>
            </a:r>
            <a:r>
              <a:rPr lang="fi-FI" sz="1400" dirty="0"/>
              <a:t> It. </a:t>
            </a:r>
            <a:r>
              <a:rPr lang="fi-FI" sz="1400" dirty="0" err="1"/>
              <a:t>Political</a:t>
            </a:r>
            <a:r>
              <a:rPr lang="fi-FI" sz="1400" dirty="0"/>
              <a:t> Analysis, 26(02), 168–189. </a:t>
            </a:r>
            <a:r>
              <a:rPr lang="fi-FI" sz="1400" dirty="0" err="1"/>
              <a:t>https</a:t>
            </a:r>
            <a:r>
              <a:rPr lang="fi-FI" sz="1400" dirty="0"/>
              <a:t>://</a:t>
            </a:r>
            <a:r>
              <a:rPr lang="fi-FI" sz="1400" dirty="0" err="1"/>
              <a:t>doi.org</a:t>
            </a:r>
            <a:r>
              <a:rPr lang="fi-FI" sz="1400" dirty="0"/>
              <a:t>/10.1017/pan.2017.44</a:t>
            </a:r>
          </a:p>
        </p:txBody>
      </p:sp>
      <p:pic>
        <p:nvPicPr>
          <p:cNvPr id="5" name="Picture 4">
            <a:extLst>
              <a:ext uri="{FF2B5EF4-FFF2-40B4-BE49-F238E27FC236}">
                <a16:creationId xmlns:a16="http://schemas.microsoft.com/office/drawing/2014/main" id="{F9F1067D-E8DE-6346-B83E-FE07E64E8A65}"/>
              </a:ext>
            </a:extLst>
          </p:cNvPr>
          <p:cNvPicPr>
            <a:picLocks noChangeAspect="1"/>
          </p:cNvPicPr>
          <p:nvPr/>
        </p:nvPicPr>
        <p:blipFill>
          <a:blip r:embed="rId2"/>
          <a:stretch>
            <a:fillRect/>
          </a:stretch>
        </p:blipFill>
        <p:spPr>
          <a:xfrm>
            <a:off x="0" y="0"/>
            <a:ext cx="5876693" cy="6858000"/>
          </a:xfrm>
          <a:prstGeom prst="rect">
            <a:avLst/>
          </a:prstGeom>
        </p:spPr>
      </p:pic>
    </p:spTree>
    <p:extLst>
      <p:ext uri="{BB962C8B-B14F-4D97-AF65-F5344CB8AC3E}">
        <p14:creationId xmlns:p14="http://schemas.microsoft.com/office/powerpoint/2010/main" val="12332100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7AE362F-03C3-AD49-BBDA-72D949D1043E}"/>
              </a:ext>
            </a:extLst>
          </p:cNvPr>
          <p:cNvPicPr>
            <a:picLocks noChangeAspect="1"/>
          </p:cNvPicPr>
          <p:nvPr/>
        </p:nvPicPr>
        <p:blipFill>
          <a:blip r:embed="rId2"/>
          <a:stretch>
            <a:fillRect/>
          </a:stretch>
        </p:blipFill>
        <p:spPr>
          <a:xfrm>
            <a:off x="228358" y="368139"/>
            <a:ext cx="7429500" cy="1422400"/>
          </a:xfrm>
          <a:prstGeom prst="rect">
            <a:avLst/>
          </a:prstGeom>
        </p:spPr>
      </p:pic>
      <p:pic>
        <p:nvPicPr>
          <p:cNvPr id="5" name="Picture 4">
            <a:extLst>
              <a:ext uri="{FF2B5EF4-FFF2-40B4-BE49-F238E27FC236}">
                <a16:creationId xmlns:a16="http://schemas.microsoft.com/office/drawing/2014/main" id="{AB57A5E3-C362-8B42-9AF3-482018DD47A5}"/>
              </a:ext>
            </a:extLst>
          </p:cNvPr>
          <p:cNvPicPr>
            <a:picLocks noChangeAspect="1"/>
          </p:cNvPicPr>
          <p:nvPr/>
        </p:nvPicPr>
        <p:blipFill>
          <a:blip r:embed="rId3"/>
          <a:stretch>
            <a:fillRect/>
          </a:stretch>
        </p:blipFill>
        <p:spPr>
          <a:xfrm>
            <a:off x="228358" y="1935223"/>
            <a:ext cx="7467600" cy="1320800"/>
          </a:xfrm>
          <a:prstGeom prst="rect">
            <a:avLst/>
          </a:prstGeom>
        </p:spPr>
      </p:pic>
      <p:pic>
        <p:nvPicPr>
          <p:cNvPr id="6" name="Picture 5">
            <a:extLst>
              <a:ext uri="{FF2B5EF4-FFF2-40B4-BE49-F238E27FC236}">
                <a16:creationId xmlns:a16="http://schemas.microsoft.com/office/drawing/2014/main" id="{3FBBE8E8-8907-0E4D-9758-082C490CCC97}"/>
              </a:ext>
            </a:extLst>
          </p:cNvPr>
          <p:cNvPicPr>
            <a:picLocks noChangeAspect="1"/>
          </p:cNvPicPr>
          <p:nvPr/>
        </p:nvPicPr>
        <p:blipFill>
          <a:blip r:embed="rId4"/>
          <a:stretch>
            <a:fillRect/>
          </a:stretch>
        </p:blipFill>
        <p:spPr>
          <a:xfrm>
            <a:off x="183908" y="3400707"/>
            <a:ext cx="7518400" cy="1257300"/>
          </a:xfrm>
          <a:prstGeom prst="rect">
            <a:avLst/>
          </a:prstGeom>
        </p:spPr>
      </p:pic>
      <p:pic>
        <p:nvPicPr>
          <p:cNvPr id="7" name="Picture 6">
            <a:extLst>
              <a:ext uri="{FF2B5EF4-FFF2-40B4-BE49-F238E27FC236}">
                <a16:creationId xmlns:a16="http://schemas.microsoft.com/office/drawing/2014/main" id="{EB9782E9-0AC2-1A44-95FE-EF1390A02C38}"/>
              </a:ext>
            </a:extLst>
          </p:cNvPr>
          <p:cNvPicPr>
            <a:picLocks noChangeAspect="1"/>
          </p:cNvPicPr>
          <p:nvPr/>
        </p:nvPicPr>
        <p:blipFill>
          <a:blip r:embed="rId5"/>
          <a:stretch>
            <a:fillRect/>
          </a:stretch>
        </p:blipFill>
        <p:spPr>
          <a:xfrm>
            <a:off x="183908" y="4802691"/>
            <a:ext cx="7607300" cy="1295400"/>
          </a:xfrm>
          <a:prstGeom prst="rect">
            <a:avLst/>
          </a:prstGeom>
        </p:spPr>
      </p:pic>
    </p:spTree>
    <p:extLst>
      <p:ext uri="{BB962C8B-B14F-4D97-AF65-F5344CB8AC3E}">
        <p14:creationId xmlns:p14="http://schemas.microsoft.com/office/powerpoint/2010/main" val="1649467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B2CD889-35B6-D84F-BFED-F6BE457E5A72}"/>
              </a:ext>
            </a:extLst>
          </p:cNvPr>
          <p:cNvPicPr>
            <a:picLocks noGrp="1" noChangeAspect="1"/>
          </p:cNvPicPr>
          <p:nvPr>
            <p:ph idx="1"/>
          </p:nvPr>
        </p:nvPicPr>
        <p:blipFill>
          <a:blip r:embed="rId2"/>
          <a:stretch>
            <a:fillRect/>
          </a:stretch>
        </p:blipFill>
        <p:spPr>
          <a:xfrm>
            <a:off x="6250329" y="587416"/>
            <a:ext cx="5725239" cy="5725239"/>
          </a:xfrm>
        </p:spPr>
      </p:pic>
      <p:pic>
        <p:nvPicPr>
          <p:cNvPr id="7" name="Picture 6">
            <a:extLst>
              <a:ext uri="{FF2B5EF4-FFF2-40B4-BE49-F238E27FC236}">
                <a16:creationId xmlns:a16="http://schemas.microsoft.com/office/drawing/2014/main" id="{85A67BAA-1880-564C-B13D-8A76E2B1A858}"/>
              </a:ext>
            </a:extLst>
          </p:cNvPr>
          <p:cNvPicPr>
            <a:picLocks noChangeAspect="1"/>
          </p:cNvPicPr>
          <p:nvPr/>
        </p:nvPicPr>
        <p:blipFill>
          <a:blip r:embed="rId3"/>
          <a:stretch>
            <a:fillRect/>
          </a:stretch>
        </p:blipFill>
        <p:spPr>
          <a:xfrm>
            <a:off x="256572" y="542675"/>
            <a:ext cx="5769980" cy="5769980"/>
          </a:xfrm>
          <a:prstGeom prst="rect">
            <a:avLst/>
          </a:prstGeom>
        </p:spPr>
      </p:pic>
    </p:spTree>
    <p:extLst>
      <p:ext uri="{BB962C8B-B14F-4D97-AF65-F5344CB8AC3E}">
        <p14:creationId xmlns:p14="http://schemas.microsoft.com/office/powerpoint/2010/main" val="8661769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20199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E3D1BA-9F49-774A-AE20-2AEEDBD1B214}"/>
              </a:ext>
            </a:extLst>
          </p:cNvPr>
          <p:cNvPicPr>
            <a:picLocks noChangeAspect="1"/>
          </p:cNvPicPr>
          <p:nvPr/>
        </p:nvPicPr>
        <p:blipFill>
          <a:blip r:embed="rId2"/>
          <a:stretch>
            <a:fillRect/>
          </a:stretch>
        </p:blipFill>
        <p:spPr>
          <a:xfrm>
            <a:off x="299977" y="421994"/>
            <a:ext cx="5943600" cy="4648200"/>
          </a:xfrm>
          <a:prstGeom prst="rect">
            <a:avLst/>
          </a:prstGeom>
        </p:spPr>
      </p:pic>
      <p:sp>
        <p:nvSpPr>
          <p:cNvPr id="6" name="Rectangle 5">
            <a:extLst>
              <a:ext uri="{FF2B5EF4-FFF2-40B4-BE49-F238E27FC236}">
                <a16:creationId xmlns:a16="http://schemas.microsoft.com/office/drawing/2014/main" id="{56DC2A0B-2D79-9849-8FB1-E91AF36171DE}"/>
              </a:ext>
            </a:extLst>
          </p:cNvPr>
          <p:cNvSpPr/>
          <p:nvPr/>
        </p:nvSpPr>
        <p:spPr>
          <a:xfrm>
            <a:off x="299977" y="5803530"/>
            <a:ext cx="6096000" cy="830997"/>
          </a:xfrm>
          <a:prstGeom prst="rect">
            <a:avLst/>
          </a:prstGeom>
        </p:spPr>
        <p:txBody>
          <a:bodyPr>
            <a:spAutoFit/>
          </a:bodyPr>
          <a:lstStyle/>
          <a:p>
            <a:pPr marL="304800" indent="-304800"/>
            <a:r>
              <a:rPr lang="fi-FI" sz="1600" dirty="0" err="1">
                <a:effectLst/>
              </a:rPr>
              <a:t>Munger</a:t>
            </a:r>
            <a:r>
              <a:rPr lang="fi-FI" sz="1600" dirty="0">
                <a:effectLst/>
              </a:rPr>
              <a:t>, K. (2017). </a:t>
            </a:r>
            <a:r>
              <a:rPr lang="fi-FI" sz="1600" dirty="0" err="1">
                <a:effectLst/>
              </a:rPr>
              <a:t>Tweetment</a:t>
            </a:r>
            <a:r>
              <a:rPr lang="fi-FI" sz="1600" dirty="0">
                <a:effectLst/>
              </a:rPr>
              <a:t> </a:t>
            </a:r>
            <a:r>
              <a:rPr lang="fi-FI" sz="1600" dirty="0" err="1">
                <a:effectLst/>
              </a:rPr>
              <a:t>Effects</a:t>
            </a:r>
            <a:r>
              <a:rPr lang="fi-FI" sz="1600" dirty="0">
                <a:effectLst/>
              </a:rPr>
              <a:t> on </a:t>
            </a:r>
            <a:r>
              <a:rPr lang="fi-FI" sz="1600" dirty="0" err="1">
                <a:effectLst/>
              </a:rPr>
              <a:t>the</a:t>
            </a:r>
            <a:r>
              <a:rPr lang="fi-FI" sz="1600" dirty="0">
                <a:effectLst/>
              </a:rPr>
              <a:t> </a:t>
            </a:r>
            <a:r>
              <a:rPr lang="fi-FI" sz="1600" dirty="0" err="1">
                <a:effectLst/>
              </a:rPr>
              <a:t>Tweeted</a:t>
            </a:r>
            <a:r>
              <a:rPr lang="fi-FI" sz="1600" dirty="0">
                <a:effectLst/>
              </a:rPr>
              <a:t>: </a:t>
            </a:r>
            <a:r>
              <a:rPr lang="fi-FI" sz="1600" dirty="0" err="1">
                <a:effectLst/>
              </a:rPr>
              <a:t>Experimentally</a:t>
            </a:r>
            <a:r>
              <a:rPr lang="fi-FI" sz="1600" dirty="0">
                <a:effectLst/>
              </a:rPr>
              <a:t> </a:t>
            </a:r>
            <a:r>
              <a:rPr lang="fi-FI" sz="1600" dirty="0" err="1">
                <a:effectLst/>
              </a:rPr>
              <a:t>Reducing</a:t>
            </a:r>
            <a:r>
              <a:rPr lang="fi-FI" sz="1600" dirty="0">
                <a:effectLst/>
              </a:rPr>
              <a:t> </a:t>
            </a:r>
            <a:r>
              <a:rPr lang="fi-FI" sz="1600" dirty="0" err="1">
                <a:effectLst/>
              </a:rPr>
              <a:t>Racist</a:t>
            </a:r>
            <a:r>
              <a:rPr lang="fi-FI" sz="1600" dirty="0">
                <a:effectLst/>
              </a:rPr>
              <a:t> </a:t>
            </a:r>
            <a:r>
              <a:rPr lang="fi-FI" sz="1600" dirty="0" err="1">
                <a:effectLst/>
              </a:rPr>
              <a:t>Harassment</a:t>
            </a:r>
            <a:r>
              <a:rPr lang="fi-FI" sz="1600" dirty="0">
                <a:effectLst/>
              </a:rPr>
              <a:t>. </a:t>
            </a:r>
            <a:r>
              <a:rPr lang="fi-FI" sz="1600" i="1" dirty="0" err="1">
                <a:effectLst/>
              </a:rPr>
              <a:t>Political</a:t>
            </a:r>
            <a:r>
              <a:rPr lang="fi-FI" sz="1600" i="1" dirty="0">
                <a:effectLst/>
              </a:rPr>
              <a:t> </a:t>
            </a:r>
            <a:r>
              <a:rPr lang="fi-FI" sz="1600" i="1" dirty="0" err="1">
                <a:effectLst/>
              </a:rPr>
              <a:t>Behavior</a:t>
            </a:r>
            <a:r>
              <a:rPr lang="fi-FI" sz="1600" dirty="0">
                <a:effectLst/>
              </a:rPr>
              <a:t>, </a:t>
            </a:r>
            <a:r>
              <a:rPr lang="fi-FI" sz="1600" i="1" dirty="0">
                <a:effectLst/>
              </a:rPr>
              <a:t>39</a:t>
            </a:r>
            <a:r>
              <a:rPr lang="fi-FI" sz="1600" dirty="0">
                <a:effectLst/>
              </a:rPr>
              <a:t>(3), 629–649. </a:t>
            </a:r>
            <a:r>
              <a:rPr lang="fi-FI" sz="1600" dirty="0" err="1">
                <a:effectLst/>
              </a:rPr>
              <a:t>https</a:t>
            </a:r>
            <a:r>
              <a:rPr lang="fi-FI" sz="1600" dirty="0">
                <a:effectLst/>
              </a:rPr>
              <a:t>://</a:t>
            </a:r>
            <a:r>
              <a:rPr lang="fi-FI" sz="1600" dirty="0" err="1">
                <a:effectLst/>
              </a:rPr>
              <a:t>doi.org</a:t>
            </a:r>
            <a:r>
              <a:rPr lang="fi-FI" sz="1600" dirty="0">
                <a:effectLst/>
              </a:rPr>
              <a:t>/10.1007/s11109-016-9373-5</a:t>
            </a:r>
          </a:p>
        </p:txBody>
      </p:sp>
      <p:sp>
        <p:nvSpPr>
          <p:cNvPr id="7" name="TextBox 6">
            <a:extLst>
              <a:ext uri="{FF2B5EF4-FFF2-40B4-BE49-F238E27FC236}">
                <a16:creationId xmlns:a16="http://schemas.microsoft.com/office/drawing/2014/main" id="{F6841135-504A-7841-9D10-E6C4B24C15B6}"/>
              </a:ext>
            </a:extLst>
          </p:cNvPr>
          <p:cNvSpPr txBox="1"/>
          <p:nvPr/>
        </p:nvSpPr>
        <p:spPr>
          <a:xfrm>
            <a:off x="6395977" y="421994"/>
            <a:ext cx="5028236" cy="2677656"/>
          </a:xfrm>
          <a:prstGeom prst="rect">
            <a:avLst/>
          </a:prstGeom>
          <a:noFill/>
        </p:spPr>
        <p:txBody>
          <a:bodyPr wrap="square" rtlCol="0">
            <a:spAutoFit/>
          </a:bodyPr>
          <a:lstStyle/>
          <a:p>
            <a:r>
              <a:rPr lang="en-US" sz="2800" dirty="0"/>
              <a:t>﻿I searched for tweets </a:t>
            </a:r>
            <a:r>
              <a:rPr lang="en-US" sz="2800" b="1" dirty="0"/>
              <a:t>containing a powerful racial slur </a:t>
            </a:r>
            <a:r>
              <a:rPr lang="en-US" sz="2800" dirty="0"/>
              <a:t>(‘‘n****r’’) to identify harassers with public Twitter accounts, and I assigned each subject to the control or to one of four treatment conditions.</a:t>
            </a:r>
          </a:p>
        </p:txBody>
      </p:sp>
    </p:spTree>
    <p:extLst>
      <p:ext uri="{BB962C8B-B14F-4D97-AF65-F5344CB8AC3E}">
        <p14:creationId xmlns:p14="http://schemas.microsoft.com/office/powerpoint/2010/main" val="3843909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2EB84-9AEC-CC44-A866-0292C9E7311B}"/>
              </a:ext>
            </a:extLst>
          </p:cNvPr>
          <p:cNvSpPr>
            <a:spLocks noGrp="1"/>
          </p:cNvSpPr>
          <p:nvPr>
            <p:ph type="title"/>
          </p:nvPr>
        </p:nvSpPr>
        <p:spPr/>
        <p:txBody>
          <a:bodyPr/>
          <a:lstStyle/>
          <a:p>
            <a:r>
              <a:rPr lang="en-US" dirty="0">
                <a:latin typeface="American Typewriter" panose="02090604020004020304" pitchFamily="18" charset="77"/>
              </a:rPr>
              <a:t>“</a:t>
            </a:r>
            <a:r>
              <a:rPr lang="en-US" dirty="0"/>
              <a:t>The method</a:t>
            </a:r>
            <a:r>
              <a:rPr lang="en-US" dirty="0">
                <a:latin typeface="American Typewriter" panose="02090604020004020304" pitchFamily="18" charset="77"/>
              </a:rPr>
              <a:t>”</a:t>
            </a:r>
          </a:p>
        </p:txBody>
      </p:sp>
      <p:pic>
        <p:nvPicPr>
          <p:cNvPr id="5" name="Picture 4">
            <a:extLst>
              <a:ext uri="{FF2B5EF4-FFF2-40B4-BE49-F238E27FC236}">
                <a16:creationId xmlns:a16="http://schemas.microsoft.com/office/drawing/2014/main" id="{474169C2-DF4C-7544-8490-2332F1687A38}"/>
              </a:ext>
            </a:extLst>
          </p:cNvPr>
          <p:cNvPicPr>
            <a:picLocks noChangeAspect="1"/>
          </p:cNvPicPr>
          <p:nvPr/>
        </p:nvPicPr>
        <p:blipFill>
          <a:blip r:embed="rId2"/>
          <a:stretch>
            <a:fillRect/>
          </a:stretch>
        </p:blipFill>
        <p:spPr>
          <a:xfrm>
            <a:off x="838200" y="1588167"/>
            <a:ext cx="11013145" cy="4148489"/>
          </a:xfrm>
          <a:prstGeom prst="rect">
            <a:avLst/>
          </a:prstGeom>
        </p:spPr>
      </p:pic>
    </p:spTree>
    <p:extLst>
      <p:ext uri="{BB962C8B-B14F-4D97-AF65-F5344CB8AC3E}">
        <p14:creationId xmlns:p14="http://schemas.microsoft.com/office/powerpoint/2010/main" val="6745637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CE3FD22-2DFE-9045-835E-48E2BAD3DB93}"/>
              </a:ext>
            </a:extLst>
          </p:cNvPr>
          <p:cNvSpPr txBox="1"/>
          <p:nvPr/>
        </p:nvSpPr>
        <p:spPr>
          <a:xfrm>
            <a:off x="226032" y="174661"/>
            <a:ext cx="7388433" cy="369332"/>
          </a:xfrm>
          <a:prstGeom prst="rect">
            <a:avLst/>
          </a:prstGeom>
          <a:noFill/>
        </p:spPr>
        <p:txBody>
          <a:bodyPr wrap="none" rtlCol="0">
            <a:spAutoFit/>
          </a:bodyPr>
          <a:lstStyle/>
          <a:p>
            <a:r>
              <a:rPr lang="en-US" dirty="0">
                <a:latin typeface="+mj-lt"/>
              </a:rPr>
              <a:t>Example 1:  Illuminating 2016 (School of Information, University of Syracuse)</a:t>
            </a:r>
          </a:p>
        </p:txBody>
      </p:sp>
      <p:pic>
        <p:nvPicPr>
          <p:cNvPr id="5" name="Picture 4">
            <a:extLst>
              <a:ext uri="{FF2B5EF4-FFF2-40B4-BE49-F238E27FC236}">
                <a16:creationId xmlns:a16="http://schemas.microsoft.com/office/drawing/2014/main" id="{13CCCA78-6058-9942-9AEF-D6D7944686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580" y="673388"/>
            <a:ext cx="10197101" cy="6171610"/>
          </a:xfrm>
          <a:prstGeom prst="rect">
            <a:avLst/>
          </a:prstGeom>
        </p:spPr>
      </p:pic>
    </p:spTree>
    <p:extLst>
      <p:ext uri="{BB962C8B-B14F-4D97-AF65-F5344CB8AC3E}">
        <p14:creationId xmlns:p14="http://schemas.microsoft.com/office/powerpoint/2010/main" val="12521623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3F5D430-8186-7141-ACB0-5FCBEAE59258}"/>
              </a:ext>
            </a:extLst>
          </p:cNvPr>
          <p:cNvSpPr txBox="1"/>
          <p:nvPr/>
        </p:nvSpPr>
        <p:spPr>
          <a:xfrm>
            <a:off x="214458" y="298569"/>
            <a:ext cx="11537878" cy="6047809"/>
          </a:xfrm>
          <a:prstGeom prst="rect">
            <a:avLst/>
          </a:prstGeom>
          <a:noFill/>
        </p:spPr>
        <p:txBody>
          <a:bodyPr wrap="square" rtlCol="0">
            <a:spAutoFit/>
          </a:bodyPr>
          <a:lstStyle/>
          <a:p>
            <a:r>
              <a:rPr lang="en-US" sz="1050" b="1" cap="all" dirty="0"/>
              <a:t>CALL-TO-ACTION</a:t>
            </a:r>
          </a:p>
          <a:p>
            <a:r>
              <a:rPr lang="en-US" sz="1050" dirty="0"/>
              <a:t>Any message that is about supporters, focused specifically on encouraging them to do something (persuasion), is a call-to-</a:t>
            </a:r>
            <a:r>
              <a:rPr lang="en-US" sz="1050" dirty="0" err="1"/>
              <a:t>action.There</a:t>
            </a:r>
            <a:r>
              <a:rPr lang="en-US" sz="1050" dirty="0"/>
              <a:t> should be some force placed on the reader of the message to do something, even if it is softly expressed (e.g. “please come;” “we hope to see you there,”). Includes questions “have you seen our new ad?” Excludes rhetorical questions</a:t>
            </a:r>
          </a:p>
          <a:p>
            <a:r>
              <a:rPr lang="en-US" sz="1050" b="1" dirty="0"/>
              <a:t>Subcategories include:</a:t>
            </a:r>
          </a:p>
          <a:p>
            <a:r>
              <a:rPr lang="en-US" sz="1050" dirty="0"/>
              <a:t>Traditional Engagement: Messages that invite supporters or their friends or family to volunteer for the campaign in traditional ways: making phone calls, door-knocking, registering people to vote, holding a house party, attending an event, helping get people to the polls, join a debate watch party.</a:t>
            </a:r>
          </a:p>
          <a:p>
            <a:r>
              <a:rPr lang="en-US" sz="1050" dirty="0"/>
              <a:t>Digital Engagement: Messages that invite supporters or their friends or family to volunteer for the campaign in digital ways: watch or create videos or to share photos to submit online; or that encourage supporters to retweet or share a message, including encouraging the promotion of particular hashtags, memes, or images.</a:t>
            </a:r>
          </a:p>
          <a:p>
            <a:r>
              <a:rPr lang="en-US" sz="1050" dirty="0"/>
              <a:t>Media and Debate Appearances: Messages that encourage supporters to listen to the candidate or watch the candidate on the news, call-in shows, debates, forums.</a:t>
            </a:r>
          </a:p>
          <a:p>
            <a:r>
              <a:rPr lang="en-US" sz="1050" dirty="0"/>
              <a:t>Giving Money: Messages that invite supporters or their friends or family to give money to the campaign.</a:t>
            </a:r>
          </a:p>
          <a:p>
            <a:r>
              <a:rPr lang="en-US" sz="1050" dirty="0"/>
              <a:t>Buying Merchandise: Messages that urge people to buy items from the campaign, like hats, stickers, or buttons.</a:t>
            </a:r>
          </a:p>
          <a:p>
            <a:r>
              <a:rPr lang="en-US" sz="1050" dirty="0"/>
              <a:t>Vote: Messages that urge supporters to vote, or to vote for the candidate, including messages that have some policy or rationale component to them. Includes calls to register to vote, to vote early, or to mail in one’s absentee ballot, or urging people to “stand with” the politician on election day.</a:t>
            </a:r>
          </a:p>
          <a:p>
            <a:r>
              <a:rPr lang="en-US" sz="1050" b="1" cap="all" dirty="0"/>
              <a:t>CEREMONIAL</a:t>
            </a:r>
          </a:p>
          <a:p>
            <a:r>
              <a:rPr lang="en-US" sz="1050" dirty="0"/>
              <a:t>Any message that is explicitly religious, gives thanks, praise, pays tributes, honors, or expresses condolences (using the terms that are associated with those) to family members, or the public around national holidays or commemorative events. Includes messages about winning or losing the election, including hope, anticipation, or disappointment around the election outcome. Includes messages that are simply jokes/puns/humor without reference to any of the other categories. Includes praise/cheers for sports teams/sports games (but not statements about the candidates at or watching events that have no praise).</a:t>
            </a:r>
          </a:p>
          <a:p>
            <a:r>
              <a:rPr lang="en-US" sz="1050" b="1" cap="all" dirty="0"/>
              <a:t>CONVERSATIONAL TWITTER ONLY</a:t>
            </a:r>
          </a:p>
          <a:p>
            <a:r>
              <a:rPr lang="en-US" sz="1050" dirty="0"/>
              <a:t>Messages that are simply a direct address to a single person or a small group (2-3) of people in the form of a response to a message they received. These messages should feel like conversational replies to prior messages, even if it’s only “thanks”, and must contain a direct reference to the person/people they’re responding to.</a:t>
            </a:r>
          </a:p>
          <a:p>
            <a:r>
              <a:rPr lang="en-US" sz="1050" b="1" cap="all" dirty="0"/>
              <a:t>INFORMATIVE</a:t>
            </a:r>
          </a:p>
          <a:p>
            <a:r>
              <a:rPr lang="en-US" sz="1050" dirty="0"/>
              <a:t>A message that that is to or about supporters (and observes of the campaign, such as the news media) focused specifically on information about the campaign (presented neutrally, without a persuasive appeal or action verbs is an information message).</a:t>
            </a:r>
          </a:p>
          <a:p>
            <a:r>
              <a:rPr lang="en-US" sz="1050" b="1" cap="all" dirty="0"/>
              <a:t>ADVOCACY</a:t>
            </a:r>
          </a:p>
          <a:p>
            <a:r>
              <a:rPr lang="en-US" sz="1050" dirty="0"/>
              <a:t>A message that advocates for the candidate, highlighting their strengths as a leader, describing their prior policies or personal history, describing or featuring their family, describing or highlighting their current and future policy positions, or featuring their positive personality characteristics, is an advocacy message. Includes generic claims about the candidate being a good candidate, being supported, or being good for the state without explicit references to policy. Includes messages that position the candidate in opposition to policies or other candidates.</a:t>
            </a:r>
          </a:p>
          <a:p>
            <a:r>
              <a:rPr lang="en-US" sz="1050" b="1" dirty="0"/>
              <a:t>Image:</a:t>
            </a:r>
            <a:r>
              <a:rPr lang="en-US" sz="1050" dirty="0"/>
              <a:t> a positive message about the candidate’s character, personality, style, values, or ability to lead.</a:t>
            </a:r>
          </a:p>
          <a:p>
            <a:r>
              <a:rPr lang="en-US" sz="1050" b="1" dirty="0"/>
              <a:t>Issue:</a:t>
            </a:r>
            <a:r>
              <a:rPr lang="en-US" sz="1050" dirty="0"/>
              <a:t> a positive message about the candidate’s policy positions.</a:t>
            </a:r>
          </a:p>
          <a:p>
            <a:r>
              <a:rPr lang="en-US" sz="1050" b="1" cap="all" dirty="0"/>
              <a:t>ATTACK</a:t>
            </a:r>
          </a:p>
          <a:p>
            <a:r>
              <a:rPr lang="en-US" sz="1050" dirty="0"/>
              <a:t>A message that criticizes the opponent or opposing administration or party on their personality, leadership skills, past behaviors, family, policy issues, campaign events, or any other negative focus on the opponent (or their campaign, surrogates, or family) is an attack message. Must be an explicit or strongly implicit reference to opponent, their party, or surrogates. Includes generic references to responses to attacks or attacking the opponent. Typically explicit references to the opponent are attacks, even if the attack is somewhat implicit.</a:t>
            </a:r>
          </a:p>
          <a:p>
            <a:r>
              <a:rPr lang="en-US" sz="1050" b="1" dirty="0"/>
              <a:t>Image:</a:t>
            </a:r>
            <a:r>
              <a:rPr lang="en-US" sz="1050" dirty="0"/>
              <a:t> a negative message about the opponent’s character, personality, values, style, or ability to lead.</a:t>
            </a:r>
          </a:p>
          <a:p>
            <a:r>
              <a:rPr lang="en-US" sz="1050" b="1" dirty="0"/>
              <a:t>Issue:</a:t>
            </a:r>
            <a:r>
              <a:rPr lang="en-US" sz="1050" dirty="0"/>
              <a:t> a negative message about the opponent’s policy positions.</a:t>
            </a:r>
          </a:p>
          <a:p>
            <a:r>
              <a:rPr lang="en-US" sz="1050" b="1" cap="all" dirty="0"/>
              <a:t>ENDORSEMENT</a:t>
            </a:r>
          </a:p>
          <a:p>
            <a:r>
              <a:rPr lang="en-US" sz="800" dirty="0"/>
              <a:t>Messages that feature an endorsement or support for the candidate from an important political person, celebrity, or organization: law enforcement, unions, the local newspaper, a prominent political figure.</a:t>
            </a:r>
            <a:endParaRPr lang="en-US" sz="1600" dirty="0"/>
          </a:p>
        </p:txBody>
      </p:sp>
    </p:spTree>
    <p:extLst>
      <p:ext uri="{BB962C8B-B14F-4D97-AF65-F5344CB8AC3E}">
        <p14:creationId xmlns:p14="http://schemas.microsoft.com/office/powerpoint/2010/main" val="13778389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2CEA93-983D-4041-BCC0-F7F09302F0FE}"/>
              </a:ext>
            </a:extLst>
          </p:cNvPr>
          <p:cNvSpPr>
            <a:spLocks noGrp="1"/>
          </p:cNvSpPr>
          <p:nvPr>
            <p:ph idx="1"/>
          </p:nvPr>
        </p:nvSpPr>
        <p:spPr>
          <a:xfrm>
            <a:off x="6096000" y="5764192"/>
            <a:ext cx="5782519" cy="678988"/>
          </a:xfrm>
        </p:spPr>
        <p:txBody>
          <a:bodyPr>
            <a:normAutofit/>
          </a:bodyPr>
          <a:lstStyle/>
          <a:p>
            <a:pPr marL="0" indent="0">
              <a:buNone/>
            </a:pPr>
            <a:r>
              <a:rPr lang="fi-FI" sz="1400" dirty="0">
                <a:effectLst/>
              </a:rPr>
              <a:t>Levy, K. E. C., &amp; Franklin, M. (2013). </a:t>
            </a:r>
            <a:r>
              <a:rPr lang="fi-FI" sz="1400" dirty="0" err="1">
                <a:effectLst/>
              </a:rPr>
              <a:t>Driving</a:t>
            </a:r>
            <a:r>
              <a:rPr lang="fi-FI" sz="1400" dirty="0">
                <a:effectLst/>
              </a:rPr>
              <a:t> </a:t>
            </a:r>
            <a:r>
              <a:rPr lang="fi-FI" sz="1400" dirty="0" err="1">
                <a:effectLst/>
              </a:rPr>
              <a:t>Regulation</a:t>
            </a:r>
            <a:r>
              <a:rPr lang="fi-FI" sz="1400" dirty="0">
                <a:effectLst/>
              </a:rPr>
              <a:t>: Using </a:t>
            </a:r>
            <a:r>
              <a:rPr lang="fi-FI" sz="1400" dirty="0" err="1">
                <a:effectLst/>
              </a:rPr>
              <a:t>Topic</a:t>
            </a:r>
            <a:r>
              <a:rPr lang="fi-FI" sz="1400" dirty="0">
                <a:effectLst/>
              </a:rPr>
              <a:t> </a:t>
            </a:r>
            <a:r>
              <a:rPr lang="fi-FI" sz="1400" dirty="0" err="1">
                <a:effectLst/>
              </a:rPr>
              <a:t>Models</a:t>
            </a:r>
            <a:r>
              <a:rPr lang="fi-FI" sz="1400" dirty="0">
                <a:effectLst/>
              </a:rPr>
              <a:t> to </a:t>
            </a:r>
            <a:r>
              <a:rPr lang="fi-FI" sz="1400" dirty="0" err="1">
                <a:effectLst/>
              </a:rPr>
              <a:t>Examine</a:t>
            </a:r>
            <a:r>
              <a:rPr lang="fi-FI" sz="1400" dirty="0">
                <a:effectLst/>
              </a:rPr>
              <a:t> </a:t>
            </a:r>
            <a:r>
              <a:rPr lang="fi-FI" sz="1400" dirty="0" err="1">
                <a:effectLst/>
              </a:rPr>
              <a:t>Political</a:t>
            </a:r>
            <a:r>
              <a:rPr lang="fi-FI" sz="1400" dirty="0">
                <a:effectLst/>
              </a:rPr>
              <a:t> </a:t>
            </a:r>
            <a:r>
              <a:rPr lang="fi-FI" sz="1400" dirty="0" err="1">
                <a:effectLst/>
              </a:rPr>
              <a:t>Contention</a:t>
            </a:r>
            <a:r>
              <a:rPr lang="fi-FI" sz="1400" dirty="0">
                <a:effectLst/>
              </a:rPr>
              <a:t> in </a:t>
            </a:r>
            <a:r>
              <a:rPr lang="fi-FI" sz="1400" dirty="0" err="1">
                <a:effectLst/>
              </a:rPr>
              <a:t>the</a:t>
            </a:r>
            <a:r>
              <a:rPr lang="fi-FI" sz="1400" dirty="0">
                <a:effectLst/>
              </a:rPr>
              <a:t> U.S. </a:t>
            </a:r>
            <a:r>
              <a:rPr lang="fi-FI" sz="1400" dirty="0" err="1">
                <a:effectLst/>
              </a:rPr>
              <a:t>Trucking</a:t>
            </a:r>
            <a:r>
              <a:rPr lang="fi-FI" sz="1400" dirty="0">
                <a:effectLst/>
              </a:rPr>
              <a:t> Industry. </a:t>
            </a:r>
            <a:r>
              <a:rPr lang="fi-FI" sz="1400" i="1" dirty="0" err="1">
                <a:effectLst/>
              </a:rPr>
              <a:t>Social</a:t>
            </a:r>
            <a:r>
              <a:rPr lang="fi-FI" sz="1400" i="1" dirty="0">
                <a:effectLst/>
              </a:rPr>
              <a:t> Science Computer </a:t>
            </a:r>
            <a:r>
              <a:rPr lang="fi-FI" sz="1400" i="1" dirty="0" err="1">
                <a:effectLst/>
              </a:rPr>
              <a:t>Review</a:t>
            </a:r>
            <a:r>
              <a:rPr lang="fi-FI" sz="1400" dirty="0">
                <a:effectLst/>
              </a:rPr>
              <a:t>, </a:t>
            </a:r>
            <a:r>
              <a:rPr lang="fi-FI" sz="1400" i="1" dirty="0">
                <a:effectLst/>
              </a:rPr>
              <a:t>32</a:t>
            </a:r>
            <a:r>
              <a:rPr lang="fi-FI" sz="1400" dirty="0">
                <a:effectLst/>
              </a:rPr>
              <a:t>, 182–194. </a:t>
            </a:r>
            <a:r>
              <a:rPr lang="fi-FI" sz="1400" dirty="0" err="1">
                <a:effectLst/>
              </a:rPr>
              <a:t>https</a:t>
            </a:r>
            <a:r>
              <a:rPr lang="fi-FI" sz="1400" dirty="0">
                <a:effectLst/>
              </a:rPr>
              <a:t>://</a:t>
            </a:r>
            <a:r>
              <a:rPr lang="fi-FI" sz="1400" dirty="0" err="1">
                <a:effectLst/>
              </a:rPr>
              <a:t>doi.org</a:t>
            </a:r>
            <a:r>
              <a:rPr lang="fi-FI" sz="1400" dirty="0">
                <a:effectLst/>
              </a:rPr>
              <a:t>/10.1177/0894439313506847</a:t>
            </a:r>
          </a:p>
        </p:txBody>
      </p:sp>
      <p:pic>
        <p:nvPicPr>
          <p:cNvPr id="5" name="Picture 4">
            <a:extLst>
              <a:ext uri="{FF2B5EF4-FFF2-40B4-BE49-F238E27FC236}">
                <a16:creationId xmlns:a16="http://schemas.microsoft.com/office/drawing/2014/main" id="{22E8AE19-AF9D-1647-ABFB-169BAC55BC4F}"/>
              </a:ext>
            </a:extLst>
          </p:cNvPr>
          <p:cNvPicPr>
            <a:picLocks noChangeAspect="1"/>
          </p:cNvPicPr>
          <p:nvPr/>
        </p:nvPicPr>
        <p:blipFill>
          <a:blip r:embed="rId2"/>
          <a:stretch>
            <a:fillRect/>
          </a:stretch>
        </p:blipFill>
        <p:spPr>
          <a:xfrm>
            <a:off x="231492" y="231723"/>
            <a:ext cx="10247453" cy="5532469"/>
          </a:xfrm>
          <a:prstGeom prst="rect">
            <a:avLst/>
          </a:prstGeom>
        </p:spPr>
      </p:pic>
    </p:spTree>
    <p:extLst>
      <p:ext uri="{BB962C8B-B14F-4D97-AF65-F5344CB8AC3E}">
        <p14:creationId xmlns:p14="http://schemas.microsoft.com/office/powerpoint/2010/main" val="609841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4043-9E75-EE45-965C-AA0EBD96D957}"/>
              </a:ext>
            </a:extLst>
          </p:cNvPr>
          <p:cNvSpPr>
            <a:spLocks noGrp="1"/>
          </p:cNvSpPr>
          <p:nvPr>
            <p:ph type="title"/>
          </p:nvPr>
        </p:nvSpPr>
        <p:spPr/>
        <p:txBody>
          <a:bodyPr/>
          <a:lstStyle/>
          <a:p>
            <a:r>
              <a:rPr lang="en-US" dirty="0"/>
              <a:t>Coding in qualitative research</a:t>
            </a:r>
          </a:p>
        </p:txBody>
      </p:sp>
      <p:pic>
        <p:nvPicPr>
          <p:cNvPr id="5" name="Content Placeholder 4">
            <a:extLst>
              <a:ext uri="{FF2B5EF4-FFF2-40B4-BE49-F238E27FC236}">
                <a16:creationId xmlns:a16="http://schemas.microsoft.com/office/drawing/2014/main" id="{CDC83EEE-ED0B-164B-8ADC-274CBC47B1EF}"/>
              </a:ext>
            </a:extLst>
          </p:cNvPr>
          <p:cNvPicPr>
            <a:picLocks noGrp="1" noChangeAspect="1"/>
          </p:cNvPicPr>
          <p:nvPr>
            <p:ph idx="1"/>
          </p:nvPr>
        </p:nvPicPr>
        <p:blipFill>
          <a:blip r:embed="rId2"/>
          <a:stretch>
            <a:fillRect/>
          </a:stretch>
        </p:blipFill>
        <p:spPr>
          <a:xfrm>
            <a:off x="914400" y="1713610"/>
            <a:ext cx="10439400" cy="3140463"/>
          </a:xfrm>
        </p:spPr>
      </p:pic>
    </p:spTree>
    <p:extLst>
      <p:ext uri="{BB962C8B-B14F-4D97-AF65-F5344CB8AC3E}">
        <p14:creationId xmlns:p14="http://schemas.microsoft.com/office/powerpoint/2010/main" val="34030088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54043-9E75-EE45-965C-AA0EBD96D957}"/>
              </a:ext>
            </a:extLst>
          </p:cNvPr>
          <p:cNvSpPr>
            <a:spLocks noGrp="1"/>
          </p:cNvSpPr>
          <p:nvPr>
            <p:ph type="title"/>
          </p:nvPr>
        </p:nvSpPr>
        <p:spPr/>
        <p:txBody>
          <a:bodyPr/>
          <a:lstStyle/>
          <a:p>
            <a:r>
              <a:rPr lang="en-US" dirty="0"/>
              <a:t>Coding in qualitative research</a:t>
            </a:r>
          </a:p>
        </p:txBody>
      </p:sp>
      <p:pic>
        <p:nvPicPr>
          <p:cNvPr id="4" name="Picture 3">
            <a:extLst>
              <a:ext uri="{FF2B5EF4-FFF2-40B4-BE49-F238E27FC236}">
                <a16:creationId xmlns:a16="http://schemas.microsoft.com/office/drawing/2014/main" id="{2FD490B3-183B-CB4A-BA75-5BEC5E0B275C}"/>
              </a:ext>
            </a:extLst>
          </p:cNvPr>
          <p:cNvPicPr>
            <a:picLocks noChangeAspect="1"/>
          </p:cNvPicPr>
          <p:nvPr/>
        </p:nvPicPr>
        <p:blipFill>
          <a:blip r:embed="rId2"/>
          <a:stretch>
            <a:fillRect/>
          </a:stretch>
        </p:blipFill>
        <p:spPr>
          <a:xfrm>
            <a:off x="867076" y="1719564"/>
            <a:ext cx="10182726" cy="3043334"/>
          </a:xfrm>
          <a:prstGeom prst="rect">
            <a:avLst/>
          </a:prstGeom>
        </p:spPr>
      </p:pic>
    </p:spTree>
    <p:extLst>
      <p:ext uri="{BB962C8B-B14F-4D97-AF65-F5344CB8AC3E}">
        <p14:creationId xmlns:p14="http://schemas.microsoft.com/office/powerpoint/2010/main" val="3902852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10" name="Diagram 9">
            <a:extLst>
              <a:ext uri="{FF2B5EF4-FFF2-40B4-BE49-F238E27FC236}">
                <a16:creationId xmlns:a16="http://schemas.microsoft.com/office/drawing/2014/main" id="{2FEF835A-B7B2-F345-8A1F-1295398BC461}"/>
              </a:ext>
            </a:extLst>
          </p:cNvPr>
          <p:cNvGraphicFramePr/>
          <p:nvPr>
            <p:extLst>
              <p:ext uri="{D42A27DB-BD31-4B8C-83A1-F6EECF244321}">
                <p14:modId xmlns:p14="http://schemas.microsoft.com/office/powerpoint/2010/main" val="2954517803"/>
              </p:ext>
            </p:extLst>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2403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4" name="Diagram 3">
            <a:extLst>
              <a:ext uri="{FF2B5EF4-FFF2-40B4-BE49-F238E27FC236}">
                <a16:creationId xmlns:a16="http://schemas.microsoft.com/office/drawing/2014/main" id="{4A1D9731-F690-9447-A42C-AAB017F18061}"/>
              </a:ext>
            </a:extLst>
          </p:cNvPr>
          <p:cNvGraphicFramePr/>
          <p:nvPr>
            <p:extLst>
              <p:ext uri="{D42A27DB-BD31-4B8C-83A1-F6EECF244321}">
                <p14:modId xmlns:p14="http://schemas.microsoft.com/office/powerpoint/2010/main" val="4294591975"/>
              </p:ext>
            </p:extLst>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ircular Arrow 2">
            <a:extLst>
              <a:ext uri="{FF2B5EF4-FFF2-40B4-BE49-F238E27FC236}">
                <a16:creationId xmlns:a16="http://schemas.microsoft.com/office/drawing/2014/main" id="{F5FBB484-85A1-5143-9A04-FA91514CAC0F}"/>
              </a:ext>
            </a:extLst>
          </p:cNvPr>
          <p:cNvSpPr/>
          <p:nvPr/>
        </p:nvSpPr>
        <p:spPr>
          <a:xfrm>
            <a:off x="2107934"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Circular Arrow 4">
            <a:extLst>
              <a:ext uri="{FF2B5EF4-FFF2-40B4-BE49-F238E27FC236}">
                <a16:creationId xmlns:a16="http://schemas.microsoft.com/office/drawing/2014/main" id="{3C0F5899-1BA7-8A4C-99D5-BA8328131D03}"/>
              </a:ext>
            </a:extLst>
          </p:cNvPr>
          <p:cNvSpPr/>
          <p:nvPr/>
        </p:nvSpPr>
        <p:spPr>
          <a:xfrm rot="10800000">
            <a:off x="2107934"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ular Arrow 7">
            <a:extLst>
              <a:ext uri="{FF2B5EF4-FFF2-40B4-BE49-F238E27FC236}">
                <a16:creationId xmlns:a16="http://schemas.microsoft.com/office/drawing/2014/main" id="{655B661D-0268-2F4A-87F1-73D6F8C7BBFD}"/>
              </a:ext>
            </a:extLst>
          </p:cNvPr>
          <p:cNvSpPr/>
          <p:nvPr/>
        </p:nvSpPr>
        <p:spPr>
          <a:xfrm>
            <a:off x="4957011"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ircular Arrow 8">
            <a:extLst>
              <a:ext uri="{FF2B5EF4-FFF2-40B4-BE49-F238E27FC236}">
                <a16:creationId xmlns:a16="http://schemas.microsoft.com/office/drawing/2014/main" id="{21179534-91C3-904C-9966-12A31D50D9F7}"/>
              </a:ext>
            </a:extLst>
          </p:cNvPr>
          <p:cNvSpPr/>
          <p:nvPr/>
        </p:nvSpPr>
        <p:spPr>
          <a:xfrm rot="10800000">
            <a:off x="4957011"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77758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32ED8-0A5D-554D-8256-D8B8BEA86CC2}"/>
              </a:ext>
            </a:extLst>
          </p:cNvPr>
          <p:cNvSpPr>
            <a:spLocks noGrp="1"/>
          </p:cNvSpPr>
          <p:nvPr>
            <p:ph type="title"/>
          </p:nvPr>
        </p:nvSpPr>
        <p:spPr/>
        <p:txBody>
          <a:bodyPr/>
          <a:lstStyle/>
          <a:p>
            <a:r>
              <a:rPr lang="en-US" dirty="0"/>
              <a:t>Grounded Theory (inspired approaches)</a:t>
            </a:r>
          </a:p>
        </p:txBody>
      </p:sp>
      <p:graphicFrame>
        <p:nvGraphicFramePr>
          <p:cNvPr id="4" name="Diagram 3">
            <a:extLst>
              <a:ext uri="{FF2B5EF4-FFF2-40B4-BE49-F238E27FC236}">
                <a16:creationId xmlns:a16="http://schemas.microsoft.com/office/drawing/2014/main" id="{4A1D9731-F690-9447-A42C-AAB017F18061}"/>
              </a:ext>
            </a:extLst>
          </p:cNvPr>
          <p:cNvGraphicFramePr/>
          <p:nvPr/>
        </p:nvGraphicFramePr>
        <p:xfrm>
          <a:off x="327259" y="1607419"/>
          <a:ext cx="11348185" cy="35132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ircular Arrow 2">
            <a:extLst>
              <a:ext uri="{FF2B5EF4-FFF2-40B4-BE49-F238E27FC236}">
                <a16:creationId xmlns:a16="http://schemas.microsoft.com/office/drawing/2014/main" id="{F5FBB484-85A1-5143-9A04-FA91514CAC0F}"/>
              </a:ext>
            </a:extLst>
          </p:cNvPr>
          <p:cNvSpPr/>
          <p:nvPr/>
        </p:nvSpPr>
        <p:spPr>
          <a:xfrm>
            <a:off x="2107934"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Circular Arrow 4">
            <a:extLst>
              <a:ext uri="{FF2B5EF4-FFF2-40B4-BE49-F238E27FC236}">
                <a16:creationId xmlns:a16="http://schemas.microsoft.com/office/drawing/2014/main" id="{3C0F5899-1BA7-8A4C-99D5-BA8328131D03}"/>
              </a:ext>
            </a:extLst>
          </p:cNvPr>
          <p:cNvSpPr/>
          <p:nvPr/>
        </p:nvSpPr>
        <p:spPr>
          <a:xfrm rot="10800000">
            <a:off x="2107934"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ircular Arrow 7">
            <a:extLst>
              <a:ext uri="{FF2B5EF4-FFF2-40B4-BE49-F238E27FC236}">
                <a16:creationId xmlns:a16="http://schemas.microsoft.com/office/drawing/2014/main" id="{655B661D-0268-2F4A-87F1-73D6F8C7BBFD}"/>
              </a:ext>
            </a:extLst>
          </p:cNvPr>
          <p:cNvSpPr/>
          <p:nvPr/>
        </p:nvSpPr>
        <p:spPr>
          <a:xfrm>
            <a:off x="4957011" y="1951205"/>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ircular Arrow 8">
            <a:extLst>
              <a:ext uri="{FF2B5EF4-FFF2-40B4-BE49-F238E27FC236}">
                <a16:creationId xmlns:a16="http://schemas.microsoft.com/office/drawing/2014/main" id="{21179534-91C3-904C-9966-12A31D50D9F7}"/>
              </a:ext>
            </a:extLst>
          </p:cNvPr>
          <p:cNvSpPr/>
          <p:nvPr/>
        </p:nvSpPr>
        <p:spPr>
          <a:xfrm rot="10800000">
            <a:off x="4957011" y="2932982"/>
            <a:ext cx="2002054" cy="1963554"/>
          </a:xfrm>
          <a:prstGeom prst="circular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44B11C3-169B-E644-9F09-A0AF8267F3FC}"/>
              </a:ext>
            </a:extLst>
          </p:cNvPr>
          <p:cNvSpPr txBox="1"/>
          <p:nvPr/>
        </p:nvSpPr>
        <p:spPr>
          <a:xfrm>
            <a:off x="3512739" y="4816267"/>
            <a:ext cx="2041521" cy="584775"/>
          </a:xfrm>
          <a:prstGeom prst="rect">
            <a:avLst/>
          </a:prstGeom>
          <a:noFill/>
        </p:spPr>
        <p:txBody>
          <a:bodyPr wrap="none" rtlCol="0">
            <a:spAutoFit/>
          </a:bodyPr>
          <a:lstStyle/>
          <a:p>
            <a:r>
              <a:rPr lang="en-US" sz="3200" dirty="0"/>
              <a:t>Emergence</a:t>
            </a:r>
          </a:p>
        </p:txBody>
      </p:sp>
    </p:spTree>
    <p:extLst>
      <p:ext uri="{BB962C8B-B14F-4D97-AF65-F5344CB8AC3E}">
        <p14:creationId xmlns:p14="http://schemas.microsoft.com/office/powerpoint/2010/main" val="1336438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6284C-7485-834B-8445-7E2AD03A1530}"/>
              </a:ext>
            </a:extLst>
          </p:cNvPr>
          <p:cNvSpPr>
            <a:spLocks noGrp="1"/>
          </p:cNvSpPr>
          <p:nvPr>
            <p:ph type="title"/>
          </p:nvPr>
        </p:nvSpPr>
        <p:spPr/>
        <p:txBody>
          <a:bodyPr/>
          <a:lstStyle/>
          <a:p>
            <a:r>
              <a:rPr lang="en-US" dirty="0"/>
              <a:t>Conversation analysis</a:t>
            </a:r>
          </a:p>
        </p:txBody>
      </p:sp>
      <p:pic>
        <p:nvPicPr>
          <p:cNvPr id="5" name="Picture 4">
            <a:extLst>
              <a:ext uri="{FF2B5EF4-FFF2-40B4-BE49-F238E27FC236}">
                <a16:creationId xmlns:a16="http://schemas.microsoft.com/office/drawing/2014/main" id="{F2579664-D48C-7944-8A1C-2BDD4A4AEDE3}"/>
              </a:ext>
            </a:extLst>
          </p:cNvPr>
          <p:cNvPicPr>
            <a:picLocks noChangeAspect="1"/>
          </p:cNvPicPr>
          <p:nvPr/>
        </p:nvPicPr>
        <p:blipFill>
          <a:blip r:embed="rId2"/>
          <a:stretch>
            <a:fillRect/>
          </a:stretch>
        </p:blipFill>
        <p:spPr>
          <a:xfrm>
            <a:off x="838200" y="1690688"/>
            <a:ext cx="4253564" cy="4681058"/>
          </a:xfrm>
          <a:prstGeom prst="rect">
            <a:avLst/>
          </a:prstGeom>
        </p:spPr>
      </p:pic>
    </p:spTree>
    <p:extLst>
      <p:ext uri="{BB962C8B-B14F-4D97-AF65-F5344CB8AC3E}">
        <p14:creationId xmlns:p14="http://schemas.microsoft.com/office/powerpoint/2010/main" val="200469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909</TotalTime>
  <Words>1070</Words>
  <Application>Microsoft Macintosh PowerPoint</Application>
  <PresentationFormat>Widescreen</PresentationFormat>
  <Paragraphs>138</Paragraphs>
  <Slides>32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American Typewriter</vt:lpstr>
      <vt:lpstr>Arial</vt:lpstr>
      <vt:lpstr>Calibri</vt:lpstr>
      <vt:lpstr>Calibri Light</vt:lpstr>
      <vt:lpstr>Cooper Black</vt:lpstr>
      <vt:lpstr>Office Theme</vt:lpstr>
      <vt:lpstr>Qualitative data analysis</vt:lpstr>
      <vt:lpstr>Qualitative data analysis</vt:lpstr>
      <vt:lpstr>“The method”</vt:lpstr>
      <vt:lpstr>Coding in qualitative research</vt:lpstr>
      <vt:lpstr>Coding in qualitative research</vt:lpstr>
      <vt:lpstr>Grounded Theory (inspired approaches)</vt:lpstr>
      <vt:lpstr>Grounded Theory (inspired approaches)</vt:lpstr>
      <vt:lpstr>Grounded Theory (inspired approaches)</vt:lpstr>
      <vt:lpstr>Conversation analysis</vt:lpstr>
      <vt:lpstr>Qualitative data analysis</vt:lpstr>
      <vt:lpstr>Computational data analysis approaches</vt:lpstr>
      <vt:lpstr>Computational text data analysis approaches</vt:lpstr>
      <vt:lpstr>Computational text data analysis approaches</vt:lpstr>
      <vt:lpstr>Computational text data analysis approaches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Danger zone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Qualitative data analysis</dc:title>
  <dc:creator>Nelimarkka, Matti</dc:creator>
  <cp:lastModifiedBy>Nelimarkka, Matti</cp:lastModifiedBy>
  <cp:revision>43</cp:revision>
  <dcterms:created xsi:type="dcterms:W3CDTF">2018-06-19T14:31:14Z</dcterms:created>
  <dcterms:modified xsi:type="dcterms:W3CDTF">2018-06-20T05:40:58Z</dcterms:modified>
</cp:coreProperties>
</file>

<file path=docProps/thumbnail.jpeg>
</file>